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9" r:id="rId1"/>
  </p:sldMasterIdLst>
  <p:sldIdLst>
    <p:sldId id="351" r:id="rId2"/>
    <p:sldId id="352" r:id="rId3"/>
    <p:sldId id="353" r:id="rId4"/>
    <p:sldId id="354" r:id="rId5"/>
    <p:sldId id="355" r:id="rId6"/>
    <p:sldId id="257" r:id="rId7"/>
    <p:sldId id="258" r:id="rId8"/>
    <p:sldId id="286" r:id="rId9"/>
    <p:sldId id="287" r:id="rId10"/>
    <p:sldId id="288" r:id="rId11"/>
    <p:sldId id="324" r:id="rId12"/>
    <p:sldId id="259" r:id="rId13"/>
    <p:sldId id="261" r:id="rId14"/>
    <p:sldId id="262" r:id="rId15"/>
    <p:sldId id="264" r:id="rId16"/>
    <p:sldId id="290" r:id="rId17"/>
    <p:sldId id="265" r:id="rId18"/>
    <p:sldId id="291" r:id="rId19"/>
    <p:sldId id="292" r:id="rId20"/>
    <p:sldId id="301" r:id="rId21"/>
    <p:sldId id="293" r:id="rId22"/>
    <p:sldId id="294" r:id="rId23"/>
    <p:sldId id="302" r:id="rId24"/>
    <p:sldId id="295" r:id="rId25"/>
    <p:sldId id="296" r:id="rId26"/>
    <p:sldId id="298" r:id="rId27"/>
    <p:sldId id="297" r:id="rId28"/>
    <p:sldId id="300" r:id="rId29"/>
    <p:sldId id="303" r:id="rId30"/>
    <p:sldId id="312" r:id="rId31"/>
    <p:sldId id="305" r:id="rId32"/>
    <p:sldId id="304" r:id="rId33"/>
    <p:sldId id="306" r:id="rId34"/>
    <p:sldId id="307" r:id="rId35"/>
    <p:sldId id="308" r:id="rId36"/>
    <p:sldId id="309" r:id="rId37"/>
    <p:sldId id="310" r:id="rId38"/>
    <p:sldId id="311" r:id="rId39"/>
    <p:sldId id="313" r:id="rId40"/>
    <p:sldId id="321" r:id="rId41"/>
    <p:sldId id="322" r:id="rId42"/>
    <p:sldId id="323" r:id="rId43"/>
    <p:sldId id="315" r:id="rId44"/>
    <p:sldId id="316" r:id="rId45"/>
    <p:sldId id="317" r:id="rId46"/>
    <p:sldId id="318" r:id="rId47"/>
    <p:sldId id="319" r:id="rId48"/>
    <p:sldId id="320" r:id="rId49"/>
    <p:sldId id="356" r:id="rId50"/>
    <p:sldId id="357" r:id="rId51"/>
    <p:sldId id="358" r:id="rId52"/>
    <p:sldId id="360" r:id="rId53"/>
    <p:sldId id="359" r:id="rId54"/>
    <p:sldId id="361" r:id="rId55"/>
    <p:sldId id="362" r:id="rId56"/>
    <p:sldId id="363" r:id="rId57"/>
    <p:sldId id="364" r:id="rId58"/>
    <p:sldId id="365" r:id="rId59"/>
    <p:sldId id="366" r:id="rId60"/>
    <p:sldId id="367" r:id="rId61"/>
    <p:sldId id="368" r:id="rId62"/>
    <p:sldId id="369" r:id="rId63"/>
    <p:sldId id="370" r:id="rId64"/>
    <p:sldId id="371" r:id="rId65"/>
    <p:sldId id="372" r:id="rId66"/>
    <p:sldId id="373" r:id="rId67"/>
    <p:sldId id="374" r:id="rId68"/>
    <p:sldId id="375" r:id="rId69"/>
    <p:sldId id="383" r:id="rId70"/>
    <p:sldId id="376" r:id="rId71"/>
    <p:sldId id="377" r:id="rId72"/>
    <p:sldId id="378" r:id="rId73"/>
    <p:sldId id="380" r:id="rId74"/>
    <p:sldId id="381" r:id="rId75"/>
    <p:sldId id="382" r:id="rId76"/>
    <p:sldId id="384" r:id="rId77"/>
    <p:sldId id="385" r:id="rId78"/>
    <p:sldId id="386" r:id="rId7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364" autoAdjust="0"/>
    <p:restoredTop sz="94660"/>
  </p:normalViewPr>
  <p:slideViewPr>
    <p:cSldViewPr snapToGrid="0">
      <p:cViewPr varScale="1">
        <p:scale>
          <a:sx n="168" d="100"/>
          <a:sy n="168" d="100"/>
        </p:scale>
        <p:origin x="762"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C3153EFE-EB80-4C99-93D8-948EE4417247}" type="datetimeFigureOut">
              <a:rPr lang="en-US" smtClean="0"/>
              <a:t>9/26/2023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90843C-0285-4839-8E48-3AB061BA4848}" type="slidenum">
              <a:rPr lang="en-US" smtClean="0"/>
              <a:t>‹#›</a:t>
            </a:fld>
            <a:endParaRPr lang="en-US"/>
          </a:p>
        </p:txBody>
      </p:sp>
    </p:spTree>
    <p:extLst>
      <p:ext uri="{BB962C8B-B14F-4D97-AF65-F5344CB8AC3E}">
        <p14:creationId xmlns:p14="http://schemas.microsoft.com/office/powerpoint/2010/main" val="73296481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153EFE-EB80-4C99-93D8-948EE4417247}" type="datetimeFigureOut">
              <a:rPr lang="en-US" smtClean="0"/>
              <a:t>9/26/2023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90843C-0285-4839-8E48-3AB061BA4848}" type="slidenum">
              <a:rPr lang="en-US" smtClean="0"/>
              <a:t>‹#›</a:t>
            </a:fld>
            <a:endParaRPr lang="en-US"/>
          </a:p>
        </p:txBody>
      </p:sp>
    </p:spTree>
    <p:extLst>
      <p:ext uri="{BB962C8B-B14F-4D97-AF65-F5344CB8AC3E}">
        <p14:creationId xmlns:p14="http://schemas.microsoft.com/office/powerpoint/2010/main" val="2411422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153EFE-EB80-4C99-93D8-948EE4417247}" type="datetimeFigureOut">
              <a:rPr lang="en-US" smtClean="0"/>
              <a:t>9/26/2023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90843C-0285-4839-8E48-3AB061BA4848}" type="slidenum">
              <a:rPr lang="en-US" smtClean="0"/>
              <a:t>‹#›</a:t>
            </a:fld>
            <a:endParaRPr lang="en-US"/>
          </a:p>
        </p:txBody>
      </p:sp>
    </p:spTree>
    <p:extLst>
      <p:ext uri="{BB962C8B-B14F-4D97-AF65-F5344CB8AC3E}">
        <p14:creationId xmlns:p14="http://schemas.microsoft.com/office/powerpoint/2010/main" val="3586696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153EFE-EB80-4C99-93D8-948EE4417247}" type="datetimeFigureOut">
              <a:rPr lang="en-US" smtClean="0"/>
              <a:t>9/26/2023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90843C-0285-4839-8E48-3AB061BA4848}" type="slidenum">
              <a:rPr lang="en-US" smtClean="0"/>
              <a:t>‹#›</a:t>
            </a:fld>
            <a:endParaRPr lang="en-US"/>
          </a:p>
        </p:txBody>
      </p:sp>
    </p:spTree>
    <p:extLst>
      <p:ext uri="{BB962C8B-B14F-4D97-AF65-F5344CB8AC3E}">
        <p14:creationId xmlns:p14="http://schemas.microsoft.com/office/powerpoint/2010/main" val="1881709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C3153EFE-EB80-4C99-93D8-948EE4417247}" type="datetimeFigureOut">
              <a:rPr lang="en-US" smtClean="0"/>
              <a:t>9/26/2023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90843C-0285-4839-8E48-3AB061BA4848}" type="slidenum">
              <a:rPr lang="en-US" smtClean="0"/>
              <a:t>‹#›</a:t>
            </a:fld>
            <a:endParaRPr lang="en-US"/>
          </a:p>
        </p:txBody>
      </p:sp>
    </p:spTree>
    <p:extLst>
      <p:ext uri="{BB962C8B-B14F-4D97-AF65-F5344CB8AC3E}">
        <p14:creationId xmlns:p14="http://schemas.microsoft.com/office/powerpoint/2010/main" val="266833789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C3153EFE-EB80-4C99-93D8-948EE4417247}" type="datetimeFigureOut">
              <a:rPr lang="en-US" smtClean="0"/>
              <a:t>9/26/2023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7890843C-0285-4839-8E48-3AB061BA4848}" type="slidenum">
              <a:rPr lang="en-US" smtClean="0"/>
              <a:t>‹#›</a:t>
            </a:fld>
            <a:endParaRPr lang="en-US"/>
          </a:p>
        </p:txBody>
      </p:sp>
    </p:spTree>
    <p:extLst>
      <p:ext uri="{BB962C8B-B14F-4D97-AF65-F5344CB8AC3E}">
        <p14:creationId xmlns:p14="http://schemas.microsoft.com/office/powerpoint/2010/main" val="417325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C3153EFE-EB80-4C99-93D8-948EE4417247}" type="datetimeFigureOut">
              <a:rPr lang="en-US" smtClean="0"/>
              <a:t>9/26/2023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90843C-0285-4839-8E48-3AB061BA4848}"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57925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3153EFE-EB80-4C99-93D8-948EE4417247}" type="datetimeFigureOut">
              <a:rPr lang="en-US" smtClean="0"/>
              <a:t>9/26/2023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890843C-0285-4839-8E48-3AB061BA4848}" type="slidenum">
              <a:rPr lang="en-US" smtClean="0"/>
              <a:t>‹#›</a:t>
            </a:fld>
            <a:endParaRPr lang="en-US"/>
          </a:p>
        </p:txBody>
      </p:sp>
    </p:spTree>
    <p:extLst>
      <p:ext uri="{BB962C8B-B14F-4D97-AF65-F5344CB8AC3E}">
        <p14:creationId xmlns:p14="http://schemas.microsoft.com/office/powerpoint/2010/main" val="863993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153EFE-EB80-4C99-93D8-948EE4417247}" type="datetimeFigureOut">
              <a:rPr lang="en-US" smtClean="0"/>
              <a:t>9/26/2023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890843C-0285-4839-8E48-3AB061BA4848}" type="slidenum">
              <a:rPr lang="en-US" smtClean="0"/>
              <a:t>‹#›</a:t>
            </a:fld>
            <a:endParaRPr lang="en-US"/>
          </a:p>
        </p:txBody>
      </p:sp>
    </p:spTree>
    <p:extLst>
      <p:ext uri="{BB962C8B-B14F-4D97-AF65-F5344CB8AC3E}">
        <p14:creationId xmlns:p14="http://schemas.microsoft.com/office/powerpoint/2010/main" val="15491276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C3153EFE-EB80-4C99-93D8-948EE4417247}" type="datetimeFigureOut">
              <a:rPr lang="en-US" smtClean="0"/>
              <a:t>9/26/2023</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7890843C-0285-4839-8E48-3AB061BA4848}" type="slidenum">
              <a:rPr lang="en-US" smtClean="0"/>
              <a:t>‹#›</a:t>
            </a:fld>
            <a:endParaRPr lang="en-US"/>
          </a:p>
        </p:txBody>
      </p:sp>
    </p:spTree>
    <p:extLst>
      <p:ext uri="{BB962C8B-B14F-4D97-AF65-F5344CB8AC3E}">
        <p14:creationId xmlns:p14="http://schemas.microsoft.com/office/powerpoint/2010/main" val="2503885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C3153EFE-EB80-4C99-93D8-948EE4417247}" type="datetimeFigureOut">
              <a:rPr lang="en-US" smtClean="0"/>
              <a:t>9/26/2023</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7890843C-0285-4839-8E48-3AB061BA4848}" type="slidenum">
              <a:rPr lang="en-US" smtClean="0"/>
              <a:t>‹#›</a:t>
            </a:fld>
            <a:endParaRPr lang="en-US"/>
          </a:p>
        </p:txBody>
      </p:sp>
    </p:spTree>
    <p:extLst>
      <p:ext uri="{BB962C8B-B14F-4D97-AF65-F5344CB8AC3E}">
        <p14:creationId xmlns:p14="http://schemas.microsoft.com/office/powerpoint/2010/main" val="3421648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C3153EFE-EB80-4C99-93D8-948EE4417247}" type="datetimeFigureOut">
              <a:rPr lang="en-US" smtClean="0"/>
              <a:t>9/26/2023</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7890843C-0285-4839-8E48-3AB061BA4848}" type="slidenum">
              <a:rPr lang="en-US" smtClean="0"/>
              <a:t>‹#›</a:t>
            </a:fld>
            <a:endParaRPr lang="en-US"/>
          </a:p>
        </p:txBody>
      </p:sp>
    </p:spTree>
    <p:extLst>
      <p:ext uri="{BB962C8B-B14F-4D97-AF65-F5344CB8AC3E}">
        <p14:creationId xmlns:p14="http://schemas.microsoft.com/office/powerpoint/2010/main" val="764540891"/>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15DC8-4C1A-04AF-FDB2-5C9E99AA2203}"/>
              </a:ext>
            </a:extLst>
          </p:cNvPr>
          <p:cNvSpPr>
            <a:spLocks noGrp="1"/>
          </p:cNvSpPr>
          <p:nvPr>
            <p:ph type="ctrTitle"/>
          </p:nvPr>
        </p:nvSpPr>
        <p:spPr/>
        <p:txBody>
          <a:bodyPr/>
          <a:lstStyle/>
          <a:p>
            <a:r>
              <a:rPr lang="en-US" b="0" i="0" dirty="0">
                <a:effectLst/>
                <a:latin typeface="Arial" panose="020B0604020202020204" pitchFamily="34" charset="0"/>
              </a:rPr>
              <a:t>PPEM using Homomorphic encryption</a:t>
            </a:r>
            <a:endParaRPr lang="LID4096" dirty="0"/>
          </a:p>
        </p:txBody>
      </p:sp>
      <p:sp>
        <p:nvSpPr>
          <p:cNvPr id="3" name="Subtitle 2">
            <a:extLst>
              <a:ext uri="{FF2B5EF4-FFF2-40B4-BE49-F238E27FC236}">
                <a16:creationId xmlns:a16="http://schemas.microsoft.com/office/drawing/2014/main" id="{63032FF7-0E52-22EE-2A3F-CE2B4BC89234}"/>
              </a:ext>
            </a:extLst>
          </p:cNvPr>
          <p:cNvSpPr>
            <a:spLocks noGrp="1"/>
          </p:cNvSpPr>
          <p:nvPr>
            <p:ph type="subTitle" idx="1"/>
          </p:nvPr>
        </p:nvSpPr>
        <p:spPr/>
        <p:txBody>
          <a:bodyPr>
            <a:normAutofit fontScale="85000" lnSpcReduction="10000"/>
          </a:bodyPr>
          <a:lstStyle/>
          <a:p>
            <a:r>
              <a:rPr lang="en-US" dirty="0"/>
              <a:t>Prof. Adi </a:t>
            </a:r>
            <a:r>
              <a:rPr lang="en-US" dirty="0" err="1"/>
              <a:t>Akavia's</a:t>
            </a:r>
            <a:r>
              <a:rPr lang="en-US" dirty="0"/>
              <a:t> Secure Cloud Computing Laboratory, Fall 2022-2023</a:t>
            </a:r>
            <a:endParaRPr lang="he-IL" dirty="0"/>
          </a:p>
          <a:p>
            <a:r>
              <a:rPr lang="en-US" dirty="0"/>
              <a:t>Supervised by Prof. Adi </a:t>
            </a:r>
            <a:r>
              <a:rPr lang="en-US" dirty="0" err="1"/>
              <a:t>Akavia</a:t>
            </a:r>
            <a:endParaRPr lang="en-US" dirty="0"/>
          </a:p>
          <a:p>
            <a:r>
              <a:rPr lang="en-US" dirty="0"/>
              <a:t>Abed-</a:t>
            </a:r>
            <a:r>
              <a:rPr lang="en-US" dirty="0" err="1"/>
              <a:t>Elrahman</a:t>
            </a:r>
            <a:r>
              <a:rPr lang="en-US" dirty="0"/>
              <a:t> Abu Hussein, Michael Rodel</a:t>
            </a:r>
            <a:endParaRPr lang="LID4096" dirty="0"/>
          </a:p>
          <a:p>
            <a:endParaRPr lang="LID4096" dirty="0"/>
          </a:p>
        </p:txBody>
      </p:sp>
    </p:spTree>
    <p:extLst>
      <p:ext uri="{BB962C8B-B14F-4D97-AF65-F5344CB8AC3E}">
        <p14:creationId xmlns:p14="http://schemas.microsoft.com/office/powerpoint/2010/main" val="41252115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07C425-DDF1-44F5-B136-F7F27D0C54DC}"/>
              </a:ext>
            </a:extLst>
          </p:cNvPr>
          <p:cNvSpPr>
            <a:spLocks noGrp="1"/>
          </p:cNvSpPr>
          <p:nvPr>
            <p:ph type="title"/>
          </p:nvPr>
        </p:nvSpPr>
        <p:spPr>
          <a:xfrm>
            <a:off x="2231136" y="467418"/>
            <a:ext cx="7729728" cy="1188720"/>
          </a:xfrm>
          <a:solidFill>
            <a:srgbClr val="FFFFFF"/>
          </a:solidFill>
        </p:spPr>
        <p:txBody>
          <a:bodyPr>
            <a:normAutofit/>
          </a:bodyPr>
          <a:lstStyle/>
          <a:p>
            <a:r>
              <a:rPr lang="en-US" sz="3200" dirty="0"/>
              <a:t>Mixture model</a:t>
            </a:r>
            <a:endParaRPr lang="en-US" dirty="0"/>
          </a:p>
        </p:txBody>
      </p:sp>
      <p:sp>
        <p:nvSpPr>
          <p:cNvPr id="3" name="Content Placeholder 2">
            <a:extLst>
              <a:ext uri="{FF2B5EF4-FFF2-40B4-BE49-F238E27FC236}">
                <a16:creationId xmlns:a16="http://schemas.microsoft.com/office/drawing/2014/main" id="{BFD2C112-A5D7-4BA3-913E-6C71CC9E016F}"/>
              </a:ext>
            </a:extLst>
          </p:cNvPr>
          <p:cNvSpPr>
            <a:spLocks noGrp="1"/>
          </p:cNvSpPr>
          <p:nvPr>
            <p:ph idx="1"/>
          </p:nvPr>
        </p:nvSpPr>
        <p:spPr>
          <a:xfrm>
            <a:off x="1706062" y="2291262"/>
            <a:ext cx="8779512" cy="2879256"/>
          </a:xfrm>
        </p:spPr>
        <p:txBody>
          <a:bodyPr>
            <a:normAutofit/>
          </a:bodyPr>
          <a:lstStyle/>
          <a:p>
            <a:r>
              <a:rPr lang="en-US" sz="2400" dirty="0"/>
              <a:t>A mixture model uses probabilistic way of doing soft clustering </a:t>
            </a:r>
          </a:p>
          <a:p>
            <a:r>
              <a:rPr lang="en-US" sz="2400" dirty="0"/>
              <a:t>Each cluster uses a generative model gaussian or multinomial </a:t>
            </a:r>
          </a:p>
          <a:p>
            <a:r>
              <a:rPr lang="en-US" sz="2400" dirty="0"/>
              <a:t>With parameters that are </a:t>
            </a:r>
            <a:r>
              <a:rPr lang="en-US" sz="2400" u="sng" dirty="0"/>
              <a:t>partially unknown</a:t>
            </a:r>
            <a:endParaRPr lang="he-IL" sz="2400" u="sng" dirty="0"/>
          </a:p>
        </p:txBody>
      </p:sp>
    </p:spTree>
    <p:extLst>
      <p:ext uri="{BB962C8B-B14F-4D97-AF65-F5344CB8AC3E}">
        <p14:creationId xmlns:p14="http://schemas.microsoft.com/office/powerpoint/2010/main" val="385236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039750" y="369224"/>
            <a:ext cx="7729728" cy="1188720"/>
          </a:xfrm>
          <a:solidFill>
            <a:srgbClr val="FFFFFF"/>
          </a:solidFill>
        </p:spPr>
        <p:txBody>
          <a:bodyPr>
            <a:normAutofit/>
          </a:bodyPr>
          <a:lstStyle/>
          <a:p>
            <a:r>
              <a:rPr lang="en-US" sz="2000" dirty="0">
                <a:latin typeface="Times New Roman" panose="02020603050405020304" pitchFamily="18" charset="0"/>
                <a:cs typeface="Times New Roman" panose="02020603050405020304" pitchFamily="18" charset="0"/>
              </a:rPr>
              <a:t>Mixture models</a:t>
            </a:r>
            <a:r>
              <a:rPr lang="en-US" sz="3200" dirty="0">
                <a:latin typeface="Times New Roman" panose="02020603050405020304" pitchFamily="18" charset="0"/>
                <a:cs typeface="Times New Roman" panose="02020603050405020304" pitchFamily="18" charset="0"/>
              </a:rPr>
              <a:t>	</a:t>
            </a:r>
          </a:p>
        </p:txBody>
      </p:sp>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828800" y="1867731"/>
            <a:ext cx="8534400" cy="355094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buFont typeface="Wingdings" panose="05000000000000000000" pitchFamily="2" charset="2"/>
              <a:buChar char="v"/>
            </a:pPr>
            <a:r>
              <a:rPr lang="en-US" sz="2000" dirty="0"/>
              <a:t>Mixture models that are relevant to the PPEM that we will show and a rivaling PPEM :</a:t>
            </a:r>
          </a:p>
          <a:p>
            <a:pPr lvl="1">
              <a:buFont typeface="Wingdings" panose="05000000000000000000" pitchFamily="2" charset="2"/>
              <a:buChar char="v"/>
            </a:pPr>
            <a:r>
              <a:rPr lang="en-US" sz="1800" dirty="0"/>
              <a:t>Normal Mixture Model NMM:</a:t>
            </a:r>
          </a:p>
          <a:p>
            <a:pPr lvl="3">
              <a:buFont typeface="Wingdings" panose="05000000000000000000" pitchFamily="2" charset="2"/>
              <a:buChar char="v"/>
            </a:pPr>
            <a:r>
              <a:rPr lang="en-US" sz="1800" dirty="0"/>
              <a:t>As an example we can use Normal distribution in this Mixture Model.7</a:t>
            </a:r>
          </a:p>
          <a:p>
            <a:pPr lvl="1">
              <a:buFont typeface="Wingdings" panose="05000000000000000000" pitchFamily="2" charset="2"/>
              <a:buChar char="v"/>
            </a:pPr>
            <a:r>
              <a:rPr lang="en-US" sz="1800" dirty="0"/>
              <a:t>t-Mixture Model </a:t>
            </a:r>
            <a:r>
              <a:rPr lang="en-US" sz="1800" dirty="0" err="1"/>
              <a:t>tMM</a:t>
            </a:r>
            <a:r>
              <a:rPr lang="en-US" sz="1800" dirty="0"/>
              <a:t>:</a:t>
            </a:r>
          </a:p>
          <a:p>
            <a:pPr lvl="3">
              <a:buFont typeface="Wingdings" panose="05000000000000000000" pitchFamily="2" charset="2"/>
              <a:buChar char="v"/>
            </a:pPr>
            <a:r>
              <a:rPr lang="en-US" sz="1800" dirty="0"/>
              <a:t>Which </a:t>
            </a:r>
            <a:r>
              <a:rPr lang="en-US" sz="2000" dirty="0"/>
              <a:t>adopts the (multivariate) t-density as its component density compared to NMM.</a:t>
            </a:r>
            <a:endParaRPr lang="en-US" sz="1800" dirty="0"/>
          </a:p>
          <a:p>
            <a:pPr lvl="2">
              <a:buFont typeface="Wingdings" panose="05000000000000000000" pitchFamily="2" charset="2"/>
              <a:buChar char="v"/>
            </a:pPr>
            <a:endParaRPr lang="en-US" sz="2000" dirty="0"/>
          </a:p>
          <a:p>
            <a:pPr marL="0" indent="0">
              <a:buNone/>
            </a:pPr>
            <a:endParaRPr lang="en-US" sz="2200" dirty="0"/>
          </a:p>
          <a:p>
            <a:pPr>
              <a:buFont typeface="Wingdings" panose="05000000000000000000" pitchFamily="2" charset="2"/>
              <a:buChar char="v"/>
            </a:pPr>
            <a:endParaRPr lang="en-US" sz="2200" dirty="0"/>
          </a:p>
        </p:txBody>
      </p:sp>
    </p:spTree>
    <p:extLst>
      <p:ext uri="{BB962C8B-B14F-4D97-AF65-F5344CB8AC3E}">
        <p14:creationId xmlns:p14="http://schemas.microsoft.com/office/powerpoint/2010/main" val="1014481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95C4F7-B3D3-456B-AEE9-4DA7F7DF55A3}"/>
              </a:ext>
            </a:extLst>
          </p:cNvPr>
          <p:cNvSpPr>
            <a:spLocks noGrp="1"/>
          </p:cNvSpPr>
          <p:nvPr>
            <p:ph type="title"/>
          </p:nvPr>
        </p:nvSpPr>
        <p:spPr>
          <a:xfrm>
            <a:off x="2231136" y="466344"/>
            <a:ext cx="7729728" cy="1188720"/>
          </a:xfrm>
          <a:solidFill>
            <a:srgbClr val="FFFFFF"/>
          </a:solidFill>
        </p:spPr>
        <p:txBody>
          <a:bodyPr>
            <a:normAutofit fontScale="90000"/>
          </a:bodyPr>
          <a:lstStyle/>
          <a:p>
            <a:r>
              <a:rPr lang="en-US" sz="3200" dirty="0"/>
              <a:t>Expectation maximization algorithm	</a:t>
            </a:r>
            <a:endParaRPr lang="en-US"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C9F241C-6F34-40E0-9F00-43A89D6C7073}"/>
              </a:ext>
            </a:extLst>
          </p:cNvPr>
          <p:cNvSpPr>
            <a:spLocks noGrp="1"/>
          </p:cNvSpPr>
          <p:nvPr>
            <p:ph idx="1"/>
          </p:nvPr>
        </p:nvSpPr>
        <p:spPr>
          <a:xfrm>
            <a:off x="1706244" y="1972188"/>
            <a:ext cx="8779512" cy="2879256"/>
          </a:xfrm>
        </p:spPr>
        <p:txBody>
          <a:bodyPr>
            <a:normAutofit/>
          </a:bodyPr>
          <a:lstStyle/>
          <a:p>
            <a:r>
              <a:rPr lang="en-US" sz="2400" dirty="0"/>
              <a:t>EM algorithm uses the mixture model as it uses a probabilistically grounded way of doing soft clustering </a:t>
            </a:r>
          </a:p>
          <a:p>
            <a:r>
              <a:rPr lang="en-US" sz="2400" dirty="0"/>
              <a:t>Each cluster corresponds to a gaussian (normal) distribution. </a:t>
            </a:r>
          </a:p>
          <a:p>
            <a:r>
              <a:rPr lang="en-US" sz="2400" dirty="0"/>
              <a:t>What we want to discover using the EM algorithm is the parameters which are the mean or covariance that are unknown</a:t>
            </a:r>
            <a:endParaRPr lang="he-IL" sz="2400" dirty="0"/>
          </a:p>
        </p:txBody>
      </p:sp>
    </p:spTree>
    <p:extLst>
      <p:ext uri="{BB962C8B-B14F-4D97-AF65-F5344CB8AC3E}">
        <p14:creationId xmlns:p14="http://schemas.microsoft.com/office/powerpoint/2010/main" val="4215327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2D9D15-DF70-492E-9258-F710D87165E3}"/>
              </a:ext>
            </a:extLst>
          </p:cNvPr>
          <p:cNvSpPr>
            <a:spLocks noGrp="1"/>
          </p:cNvSpPr>
          <p:nvPr>
            <p:ph type="title"/>
          </p:nvPr>
        </p:nvSpPr>
        <p:spPr>
          <a:xfrm>
            <a:off x="2231136" y="448368"/>
            <a:ext cx="7729728" cy="1188720"/>
          </a:xfrm>
          <a:solidFill>
            <a:srgbClr val="FFFFFF"/>
          </a:solidFill>
        </p:spPr>
        <p:txBody>
          <a:bodyPr>
            <a:normAutofit fontScale="90000"/>
          </a:bodyPr>
          <a:lstStyle/>
          <a:p>
            <a:r>
              <a:rPr lang="en-US" sz="3200" dirty="0"/>
              <a:t>Gaussian distribution / normal distribution</a:t>
            </a:r>
            <a:endParaRPr lang="en-US" sz="3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FAE599-F729-46CB-9A53-8B960F0DB175}"/>
                  </a:ext>
                </a:extLst>
              </p:cNvPr>
              <p:cNvSpPr>
                <a:spLocks noGrp="1"/>
              </p:cNvSpPr>
              <p:nvPr>
                <p:ph idx="1"/>
              </p:nvPr>
            </p:nvSpPr>
            <p:spPr>
              <a:xfrm>
                <a:off x="1706062" y="1924050"/>
                <a:ext cx="8779512" cy="3246468"/>
              </a:xfrm>
            </p:spPr>
            <p:txBody>
              <a:bodyPr>
                <a:noAutofit/>
              </a:bodyPr>
              <a:lstStyle/>
              <a:p>
                <a14:m>
                  <m:oMath xmlns:m="http://schemas.openxmlformats.org/officeDocument/2006/math">
                    <m:r>
                      <a:rPr lang="en-US" i="1">
                        <a:latin typeface="Cambria Math" panose="02040503050406030204" pitchFamily="18" charset="0"/>
                      </a:rPr>
                      <m:t>𝜇</m:t>
                    </m:r>
                  </m:oMath>
                </a14:m>
                <a:r>
                  <a:rPr lang="en-US" dirty="0"/>
                  <a:t>: is the mean or expectation of the distribution </a:t>
                </a:r>
              </a:p>
              <a:p>
                <a14:m>
                  <m:oMath xmlns:m="http://schemas.openxmlformats.org/officeDocument/2006/math">
                    <m:r>
                      <a:rPr lang="en-US" i="1">
                        <a:latin typeface="Cambria Math" panose="02040503050406030204" pitchFamily="18" charset="0"/>
                      </a:rPr>
                      <m:t>𝜎</m:t>
                    </m:r>
                  </m:oMath>
                </a14:m>
                <a:r>
                  <a:rPr lang="en-US" dirty="0"/>
                  <a:t>: is the standard deviation </a:t>
                </a: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2</m:t>
                        </m:r>
                      </m:sup>
                    </m:sSup>
                  </m:oMath>
                </a14:m>
                <a:r>
                  <a:rPr lang="en-US" dirty="0"/>
                  <a:t>: is the variance of the distribution </a:t>
                </a:r>
              </a:p>
              <a:p>
                <a:r>
                  <a:rPr lang="en-US" dirty="0"/>
                  <a:t>Normal distribution function : </a:t>
                </a:r>
              </a:p>
              <a:p>
                <a:pPr lvl="2"/>
                <a:r>
                  <a:rPr lang="en-US" sz="3600" dirty="0"/>
                  <a:t>P</a:t>
                </a:r>
                <a14:m>
                  <m:oMath xmlns:m="http://schemas.openxmlformats.org/officeDocument/2006/math">
                    <m:d>
                      <m:dPr>
                        <m:ctrlPr>
                          <a:rPr lang="en-US" sz="3600" i="1">
                            <a:latin typeface="Cambria Math" panose="02040503050406030204" pitchFamily="18" charset="0"/>
                          </a:rPr>
                        </m:ctrlPr>
                      </m:dPr>
                      <m:e>
                        <m:r>
                          <a:rPr lang="en-US" sz="3600" i="1">
                            <a:latin typeface="Cambria Math" panose="02040503050406030204" pitchFamily="18" charset="0"/>
                          </a:rPr>
                          <m:t>𝑥</m:t>
                        </m:r>
                      </m:e>
                    </m:d>
                    <m:r>
                      <a:rPr lang="en-US" sz="3600" i="1">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1</m:t>
                        </m:r>
                      </m:num>
                      <m:den>
                        <m:r>
                          <a:rPr lang="en-US" sz="3600" i="1">
                            <a:latin typeface="Cambria Math" panose="02040503050406030204" pitchFamily="18" charset="0"/>
                          </a:rPr>
                          <m:t>𝜎</m:t>
                        </m:r>
                        <m:rad>
                          <m:radPr>
                            <m:degHide m:val="on"/>
                            <m:ctrlPr>
                              <a:rPr lang="en-US" sz="3600" i="1">
                                <a:latin typeface="Cambria Math" panose="02040503050406030204" pitchFamily="18" charset="0"/>
                              </a:rPr>
                            </m:ctrlPr>
                          </m:radPr>
                          <m:deg/>
                          <m:e>
                            <m:r>
                              <a:rPr lang="en-US" sz="3600" i="1">
                                <a:latin typeface="Cambria Math" panose="02040503050406030204" pitchFamily="18" charset="0"/>
                              </a:rPr>
                              <m:t>2</m:t>
                            </m:r>
                            <m:r>
                              <a:rPr lang="en-US" sz="3600" i="1">
                                <a:latin typeface="Cambria Math" panose="02040503050406030204" pitchFamily="18" charset="0"/>
                              </a:rPr>
                              <m:t>𝜋</m:t>
                            </m:r>
                          </m:e>
                        </m:rad>
                      </m:den>
                    </m:f>
                    <m:sSup>
                      <m:sSupPr>
                        <m:ctrlPr>
                          <a:rPr lang="en-US" sz="3600" i="1">
                            <a:latin typeface="Cambria Math" panose="02040503050406030204" pitchFamily="18" charset="0"/>
                          </a:rPr>
                        </m:ctrlPr>
                      </m:sSupPr>
                      <m:e>
                        <m:r>
                          <a:rPr lang="en-US" sz="3600" i="1">
                            <a:latin typeface="Cambria Math" panose="02040503050406030204" pitchFamily="18" charset="0"/>
                          </a:rPr>
                          <m:t>𝑒</m:t>
                        </m:r>
                      </m:e>
                      <m:sup>
                        <m:sSup>
                          <m:sSupPr>
                            <m:ctrlPr>
                              <a:rPr lang="en-US" sz="3600" i="1">
                                <a:latin typeface="Cambria Math" panose="02040503050406030204" pitchFamily="18" charset="0"/>
                              </a:rPr>
                            </m:ctrlPr>
                          </m:sSupPr>
                          <m:e>
                            <m:r>
                              <a:rPr lang="en-US" sz="3600" i="1">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1</m:t>
                                </m:r>
                              </m:num>
                              <m:den>
                                <m:r>
                                  <a:rPr lang="en-US" sz="3600" i="1">
                                    <a:latin typeface="Cambria Math" panose="02040503050406030204" pitchFamily="18" charset="0"/>
                                  </a:rPr>
                                  <m:t>2</m:t>
                                </m:r>
                              </m:den>
                            </m:f>
                            <m:d>
                              <m:dPr>
                                <m:ctrlPr>
                                  <a:rPr lang="en-US" sz="3600" i="1">
                                    <a:latin typeface="Cambria Math" panose="02040503050406030204" pitchFamily="18" charset="0"/>
                                  </a:rPr>
                                </m:ctrlPr>
                              </m:dPr>
                              <m:e>
                                <m:f>
                                  <m:fPr>
                                    <m:ctrlPr>
                                      <a:rPr lang="en-US" sz="3600" i="1">
                                        <a:latin typeface="Cambria Math" panose="02040503050406030204" pitchFamily="18" charset="0"/>
                                      </a:rPr>
                                    </m:ctrlPr>
                                  </m:fPr>
                                  <m:num>
                                    <m:d>
                                      <m:dPr>
                                        <m:ctrlPr>
                                          <a:rPr lang="en-US" sz="3600" i="1">
                                            <a:latin typeface="Cambria Math" panose="02040503050406030204" pitchFamily="18" charset="0"/>
                                          </a:rPr>
                                        </m:ctrlPr>
                                      </m:dPr>
                                      <m:e>
                                        <m:r>
                                          <a:rPr lang="en-US" sz="3600" i="1">
                                            <a:latin typeface="Cambria Math" panose="02040503050406030204" pitchFamily="18" charset="0"/>
                                          </a:rPr>
                                          <m:t>𝑥</m:t>
                                        </m:r>
                                        <m:r>
                                          <a:rPr lang="en-US" sz="3600" i="1">
                                            <a:latin typeface="Cambria Math" panose="02040503050406030204" pitchFamily="18" charset="0"/>
                                          </a:rPr>
                                          <m:t>−</m:t>
                                        </m:r>
                                        <m:r>
                                          <a:rPr lang="en-US" sz="3600" i="1">
                                            <a:latin typeface="Cambria Math" panose="02040503050406030204" pitchFamily="18" charset="0"/>
                                          </a:rPr>
                                          <m:t>𝜇</m:t>
                                        </m:r>
                                      </m:e>
                                    </m:d>
                                  </m:num>
                                  <m:den>
                                    <m:r>
                                      <a:rPr lang="en-US" sz="3600" i="1">
                                        <a:latin typeface="Cambria Math" panose="02040503050406030204" pitchFamily="18" charset="0"/>
                                      </a:rPr>
                                      <m:t>𝜎</m:t>
                                    </m:r>
                                  </m:den>
                                </m:f>
                              </m:e>
                            </m:d>
                          </m:e>
                          <m:sup>
                            <m:r>
                              <a:rPr lang="en-US" sz="3600" i="1">
                                <a:latin typeface="Cambria Math" panose="02040503050406030204" pitchFamily="18" charset="0"/>
                              </a:rPr>
                              <m:t>2</m:t>
                            </m:r>
                          </m:sup>
                        </m:sSup>
                      </m:sup>
                    </m:sSup>
                  </m:oMath>
                </a14:m>
                <a:endParaRPr lang="he-IL" dirty="0"/>
              </a:p>
            </p:txBody>
          </p:sp>
        </mc:Choice>
        <mc:Fallback xmlns="">
          <p:sp>
            <p:nvSpPr>
              <p:cNvPr id="3" name="Content Placeholder 2">
                <a:extLst>
                  <a:ext uri="{FF2B5EF4-FFF2-40B4-BE49-F238E27FC236}">
                    <a16:creationId xmlns:a16="http://schemas.microsoft.com/office/drawing/2014/main" id="{21FAE599-F729-46CB-9A53-8B960F0DB175}"/>
                  </a:ext>
                </a:extLst>
              </p:cNvPr>
              <p:cNvSpPr>
                <a:spLocks noGrp="1" noRot="1" noChangeAspect="1" noMove="1" noResize="1" noEditPoints="1" noAdjustHandles="1" noChangeArrowheads="1" noChangeShapeType="1" noTextEdit="1"/>
              </p:cNvSpPr>
              <p:nvPr>
                <p:ph idx="1"/>
              </p:nvPr>
            </p:nvSpPr>
            <p:spPr>
              <a:xfrm>
                <a:off x="1706062" y="1924050"/>
                <a:ext cx="8779512" cy="3246468"/>
              </a:xfrm>
              <a:blipFill>
                <a:blip r:embed="rId2"/>
                <a:stretch>
                  <a:fillRect l="-486" t="-1128"/>
                </a:stretch>
              </a:blipFill>
            </p:spPr>
            <p:txBody>
              <a:bodyPr/>
              <a:lstStyle/>
              <a:p>
                <a:r>
                  <a:rPr lang="he-IL">
                    <a:noFill/>
                  </a:rPr>
                  <a:t> </a:t>
                </a:r>
              </a:p>
            </p:txBody>
          </p:sp>
        </mc:Fallback>
      </mc:AlternateContent>
      <p:pic>
        <p:nvPicPr>
          <p:cNvPr id="7" name="תמונה 6">
            <a:extLst>
              <a:ext uri="{FF2B5EF4-FFF2-40B4-BE49-F238E27FC236}">
                <a16:creationId xmlns:a16="http://schemas.microsoft.com/office/drawing/2014/main" id="{179103EA-C930-43D5-B06D-CDD1231045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1559" y="3098332"/>
            <a:ext cx="3575129" cy="2602538"/>
          </a:xfrm>
          <a:prstGeom prst="rect">
            <a:avLst/>
          </a:prstGeom>
        </p:spPr>
      </p:pic>
    </p:spTree>
    <p:extLst>
      <p:ext uri="{BB962C8B-B14F-4D97-AF65-F5344CB8AC3E}">
        <p14:creationId xmlns:p14="http://schemas.microsoft.com/office/powerpoint/2010/main" val="661533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95DC87-09AE-4471-BFF9-16E21FBC74C8}"/>
              </a:ext>
            </a:extLst>
          </p:cNvPr>
          <p:cNvSpPr>
            <a:spLocks noGrp="1"/>
          </p:cNvSpPr>
          <p:nvPr>
            <p:ph type="title"/>
          </p:nvPr>
        </p:nvSpPr>
        <p:spPr>
          <a:xfrm>
            <a:off x="2231136" y="467418"/>
            <a:ext cx="7729728" cy="1188720"/>
          </a:xfrm>
          <a:solidFill>
            <a:srgbClr val="FFFFFF"/>
          </a:solidFill>
        </p:spPr>
        <p:txBody>
          <a:bodyPr>
            <a:normAutofit fontScale="90000"/>
          </a:bodyPr>
          <a:lstStyle/>
          <a:p>
            <a:r>
              <a:rPr lang="en-US" sz="3200" dirty="0"/>
              <a:t>We will first use an example of a 1-dimensional mixture model </a:t>
            </a:r>
            <a:endParaRPr lang="en-US" sz="3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FD1A27-98C3-4272-9E40-D160BC0206C5}"/>
                  </a:ext>
                </a:extLst>
              </p:cNvPr>
              <p:cNvSpPr>
                <a:spLocks noGrp="1"/>
              </p:cNvSpPr>
              <p:nvPr>
                <p:ph idx="1"/>
              </p:nvPr>
            </p:nvSpPr>
            <p:spPr>
              <a:xfrm>
                <a:off x="1706244" y="1821312"/>
                <a:ext cx="8779512" cy="2528619"/>
              </a:xfrm>
            </p:spPr>
            <p:txBody>
              <a:bodyPr>
                <a:noAutofit/>
              </a:bodyPr>
              <a:lstStyle/>
              <a:p>
                <a:r>
                  <a:rPr lang="en-US" sz="2400" dirty="0"/>
                  <a:t>Let there be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𝑛</m:t>
                        </m:r>
                      </m:sub>
                    </m:sSub>
                    <m:r>
                      <a:rPr lang="en-US" sz="2400">
                        <a:latin typeface="Cambria Math" panose="02040503050406030204" pitchFamily="18" charset="0"/>
                      </a:rPr>
                      <m:t> </m:t>
                    </m:r>
                  </m:oMath>
                </a14:m>
                <a:r>
                  <a:rPr lang="en-US" sz="2400" dirty="0"/>
                  <a:t> observations </a:t>
                </a:r>
              </a:p>
              <a:p>
                <a:r>
                  <a:rPr lang="en-US" sz="2400" dirty="0"/>
                  <a:t>Let K=2 (number of clusters) using Gaussian with unknown </a:t>
                </a:r>
                <a14:m>
                  <m:oMath xmlns:m="http://schemas.openxmlformats.org/officeDocument/2006/math">
                    <m:r>
                      <a:rPr lang="en-US" sz="2400" i="1" dirty="0">
                        <a:latin typeface="Cambria Math" panose="02040503050406030204" pitchFamily="18" charset="0"/>
                      </a:rPr>
                      <m:t>𝜇</m:t>
                    </m:r>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r>
                          <a:rPr lang="en-US" sz="2400" i="1" dirty="0">
                            <a:latin typeface="Cambria Math" panose="02040503050406030204" pitchFamily="18" charset="0"/>
                          </a:rPr>
                          <m:t>𝜎</m:t>
                        </m:r>
                      </m:e>
                      <m:sup>
                        <m:r>
                          <a:rPr lang="en-US" sz="2400" i="1" dirty="0">
                            <a:latin typeface="Cambria Math" panose="02040503050406030204" pitchFamily="18" charset="0"/>
                          </a:rPr>
                          <m:t>2</m:t>
                        </m:r>
                      </m:sup>
                    </m:sSup>
                  </m:oMath>
                </a14:m>
                <a:endParaRPr lang="en-US" sz="2400" dirty="0"/>
              </a:p>
              <a:p>
                <a:r>
                  <a:rPr lang="en-US" sz="2400" dirty="0"/>
                  <a:t> We will name one of the clusters blue and the other red. </a:t>
                </a:r>
              </a:p>
              <a:p>
                <a:r>
                  <a:rPr lang="en-US" sz="2400" dirty="0"/>
                  <a:t>What we want to find out is the gaussian estimate given the colors of the dots .</a:t>
                </a:r>
              </a:p>
              <a:p>
                <a:endParaRPr lang="en-US" sz="2400" dirty="0"/>
              </a:p>
              <a:p>
                <a:endParaRPr lang="en-US" sz="2400" dirty="0"/>
              </a:p>
              <a:p>
                <a:endParaRPr lang="he-IL" sz="2400" dirty="0"/>
              </a:p>
            </p:txBody>
          </p:sp>
        </mc:Choice>
        <mc:Fallback xmlns="">
          <p:sp>
            <p:nvSpPr>
              <p:cNvPr id="3" name="Content Placeholder 2">
                <a:extLst>
                  <a:ext uri="{FF2B5EF4-FFF2-40B4-BE49-F238E27FC236}">
                    <a16:creationId xmlns:a16="http://schemas.microsoft.com/office/drawing/2014/main" id="{E3FD1A27-98C3-4272-9E40-D160BC0206C5}"/>
                  </a:ext>
                </a:extLst>
              </p:cNvPr>
              <p:cNvSpPr>
                <a:spLocks noGrp="1" noRot="1" noChangeAspect="1" noMove="1" noResize="1" noEditPoints="1" noAdjustHandles="1" noChangeArrowheads="1" noChangeShapeType="1" noTextEdit="1"/>
              </p:cNvSpPr>
              <p:nvPr>
                <p:ph idx="1"/>
              </p:nvPr>
            </p:nvSpPr>
            <p:spPr>
              <a:xfrm>
                <a:off x="1706244" y="1821312"/>
                <a:ext cx="8779512" cy="2528619"/>
              </a:xfrm>
              <a:blipFill>
                <a:blip r:embed="rId2"/>
                <a:stretch>
                  <a:fillRect l="-972" t="-1928" r="-556"/>
                </a:stretch>
              </a:blipFill>
            </p:spPr>
            <p:txBody>
              <a:bodyPr/>
              <a:lstStyle/>
              <a:p>
                <a:r>
                  <a:rPr lang="he-IL">
                    <a:noFill/>
                  </a:rPr>
                  <a:t> </a:t>
                </a:r>
              </a:p>
            </p:txBody>
          </p:sp>
        </mc:Fallback>
      </mc:AlternateContent>
      <p:sp>
        <p:nvSpPr>
          <p:cNvPr id="4" name="אליפסה 3">
            <a:extLst>
              <a:ext uri="{FF2B5EF4-FFF2-40B4-BE49-F238E27FC236}">
                <a16:creationId xmlns:a16="http://schemas.microsoft.com/office/drawing/2014/main" id="{09C526B1-EB99-2B96-9C1A-4EEE2360AD7B}"/>
              </a:ext>
            </a:extLst>
          </p:cNvPr>
          <p:cNvSpPr/>
          <p:nvPr/>
        </p:nvSpPr>
        <p:spPr>
          <a:xfrm>
            <a:off x="3196927" y="4559439"/>
            <a:ext cx="204537" cy="213896"/>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אליפסה 4">
            <a:extLst>
              <a:ext uri="{FF2B5EF4-FFF2-40B4-BE49-F238E27FC236}">
                <a16:creationId xmlns:a16="http://schemas.microsoft.com/office/drawing/2014/main" id="{22382FFD-88D3-FB4E-4AFD-960CE8CF436F}"/>
              </a:ext>
            </a:extLst>
          </p:cNvPr>
          <p:cNvSpPr/>
          <p:nvPr/>
        </p:nvSpPr>
        <p:spPr>
          <a:xfrm>
            <a:off x="3669962" y="4559439"/>
            <a:ext cx="204537" cy="213896"/>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אליפסה 5">
            <a:extLst>
              <a:ext uri="{FF2B5EF4-FFF2-40B4-BE49-F238E27FC236}">
                <a16:creationId xmlns:a16="http://schemas.microsoft.com/office/drawing/2014/main" id="{E5E88169-A55C-4311-1994-6177269B4E42}"/>
              </a:ext>
            </a:extLst>
          </p:cNvPr>
          <p:cNvSpPr/>
          <p:nvPr/>
        </p:nvSpPr>
        <p:spPr>
          <a:xfrm>
            <a:off x="4299615" y="4559439"/>
            <a:ext cx="204537" cy="213896"/>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אליפסה 19">
            <a:extLst>
              <a:ext uri="{FF2B5EF4-FFF2-40B4-BE49-F238E27FC236}">
                <a16:creationId xmlns:a16="http://schemas.microsoft.com/office/drawing/2014/main" id="{40A4DA6D-9F22-C11A-7ED9-A27DF0164C79}"/>
              </a:ext>
            </a:extLst>
          </p:cNvPr>
          <p:cNvSpPr/>
          <p:nvPr/>
        </p:nvSpPr>
        <p:spPr>
          <a:xfrm>
            <a:off x="4714704" y="4559439"/>
            <a:ext cx="204537" cy="213896"/>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אליפסה 20">
            <a:extLst>
              <a:ext uri="{FF2B5EF4-FFF2-40B4-BE49-F238E27FC236}">
                <a16:creationId xmlns:a16="http://schemas.microsoft.com/office/drawing/2014/main" id="{ACD7CD52-6170-DC32-4148-BD89A41ED5FB}"/>
              </a:ext>
            </a:extLst>
          </p:cNvPr>
          <p:cNvSpPr/>
          <p:nvPr/>
        </p:nvSpPr>
        <p:spPr>
          <a:xfrm>
            <a:off x="5984244" y="4559439"/>
            <a:ext cx="204537" cy="213896"/>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אליפסה 21">
            <a:extLst>
              <a:ext uri="{FF2B5EF4-FFF2-40B4-BE49-F238E27FC236}">
                <a16:creationId xmlns:a16="http://schemas.microsoft.com/office/drawing/2014/main" id="{2717A257-1A6F-306E-630D-B8DF5BC3EDE8}"/>
              </a:ext>
            </a:extLst>
          </p:cNvPr>
          <p:cNvSpPr/>
          <p:nvPr/>
        </p:nvSpPr>
        <p:spPr>
          <a:xfrm>
            <a:off x="6669418" y="4559439"/>
            <a:ext cx="204537" cy="213896"/>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 name="אליפסה 22">
            <a:extLst>
              <a:ext uri="{FF2B5EF4-FFF2-40B4-BE49-F238E27FC236}">
                <a16:creationId xmlns:a16="http://schemas.microsoft.com/office/drawing/2014/main" id="{0187E482-BD6C-4C3F-431D-54F95A055711}"/>
              </a:ext>
            </a:extLst>
          </p:cNvPr>
          <p:cNvSpPr/>
          <p:nvPr/>
        </p:nvSpPr>
        <p:spPr>
          <a:xfrm>
            <a:off x="6873955" y="4559439"/>
            <a:ext cx="204537" cy="213896"/>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 name="אליפסה 23">
            <a:extLst>
              <a:ext uri="{FF2B5EF4-FFF2-40B4-BE49-F238E27FC236}">
                <a16:creationId xmlns:a16="http://schemas.microsoft.com/office/drawing/2014/main" id="{99C9FC6D-DA87-16EF-23EA-71C73337186C}"/>
              </a:ext>
            </a:extLst>
          </p:cNvPr>
          <p:cNvSpPr/>
          <p:nvPr/>
        </p:nvSpPr>
        <p:spPr>
          <a:xfrm>
            <a:off x="7049247" y="4559439"/>
            <a:ext cx="204537" cy="213896"/>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 name="אליפסה 24">
            <a:extLst>
              <a:ext uri="{FF2B5EF4-FFF2-40B4-BE49-F238E27FC236}">
                <a16:creationId xmlns:a16="http://schemas.microsoft.com/office/drawing/2014/main" id="{9DDF9002-648A-3BFD-DF1E-3F50EC448E24}"/>
              </a:ext>
            </a:extLst>
          </p:cNvPr>
          <p:cNvSpPr/>
          <p:nvPr/>
        </p:nvSpPr>
        <p:spPr>
          <a:xfrm>
            <a:off x="7668873" y="4559439"/>
            <a:ext cx="204537" cy="213896"/>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 name="אליפסה 25">
            <a:extLst>
              <a:ext uri="{FF2B5EF4-FFF2-40B4-BE49-F238E27FC236}">
                <a16:creationId xmlns:a16="http://schemas.microsoft.com/office/drawing/2014/main" id="{EAE950C0-3113-EC7C-FCE0-87EC118E57EC}"/>
              </a:ext>
            </a:extLst>
          </p:cNvPr>
          <p:cNvSpPr/>
          <p:nvPr/>
        </p:nvSpPr>
        <p:spPr>
          <a:xfrm>
            <a:off x="6457279" y="4559439"/>
            <a:ext cx="204537" cy="213896"/>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414616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9B08C4-FF12-474C-B80D-D066770CAC11}"/>
              </a:ext>
            </a:extLst>
          </p:cNvPr>
          <p:cNvSpPr>
            <a:spLocks noGrp="1"/>
          </p:cNvSpPr>
          <p:nvPr>
            <p:ph type="title"/>
          </p:nvPr>
        </p:nvSpPr>
        <p:spPr>
          <a:xfrm>
            <a:off x="2231136" y="448368"/>
            <a:ext cx="7729728" cy="1188720"/>
          </a:xfrm>
          <a:solidFill>
            <a:srgbClr val="FFFFFF"/>
          </a:solidFill>
        </p:spPr>
        <p:txBody>
          <a:bodyPr>
            <a:normAutofit/>
          </a:bodyPr>
          <a:lstStyle/>
          <a:p>
            <a:r>
              <a:rPr lang="en-US" sz="3600" dirty="0">
                <a:latin typeface="Times New Roman" panose="02020603050405020304" pitchFamily="18" charset="0"/>
                <a:cs typeface="Times New Roman" panose="02020603050405020304" pitchFamily="18" charset="0"/>
              </a:rPr>
              <a:t>Find the gaussian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7D5BE2-3E23-4E0B-AADD-4FD1951CF8C1}"/>
                  </a:ext>
                </a:extLst>
              </p:cNvPr>
              <p:cNvSpPr>
                <a:spLocks noGrp="1"/>
              </p:cNvSpPr>
              <p:nvPr>
                <p:ph idx="1"/>
              </p:nvPr>
            </p:nvSpPr>
            <p:spPr>
              <a:xfrm>
                <a:off x="1543737" y="1676969"/>
                <a:ext cx="8779512" cy="2879256"/>
              </a:xfrm>
            </p:spPr>
            <p:txBody>
              <a:bodyPr>
                <a:normAutofit/>
              </a:bodyPr>
              <a:lstStyle/>
              <a:p>
                <a:r>
                  <a:rPr lang="en-US" sz="3200" dirty="0"/>
                  <a:t>This task is relatively easy as we just use the gaussian equations to find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𝜇</m:t>
                        </m:r>
                      </m:e>
                      <m:sub>
                        <m:r>
                          <a:rPr lang="en-US" sz="3200" i="1" smtClean="0">
                            <a:latin typeface="Cambria Math" panose="02040503050406030204" pitchFamily="18" charset="0"/>
                          </a:rPr>
                          <m:t>𝑟</m:t>
                        </m:r>
                      </m:sub>
                    </m:sSub>
                  </m:oMath>
                </a14:m>
                <a:r>
                  <a:rPr lang="en-US" sz="3200" dirty="0"/>
                  <a:t> and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𝜎</m:t>
                        </m:r>
                      </m:e>
                      <m:sub>
                        <m:r>
                          <a:rPr lang="en-US" sz="3200" i="1">
                            <a:latin typeface="Cambria Math" panose="02040503050406030204" pitchFamily="18" charset="0"/>
                          </a:rPr>
                          <m:t>𝑟</m:t>
                        </m:r>
                      </m:sub>
                    </m:sSub>
                  </m:oMath>
                </a14:m>
                <a:r>
                  <a:rPr lang="en-US" sz="3200" dirty="0"/>
                  <a:t>:</a:t>
                </a:r>
              </a:p>
              <a:p>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𝜇</m:t>
                        </m:r>
                      </m:e>
                      <m:sub>
                        <m:r>
                          <a:rPr lang="en-US" sz="3200" i="1">
                            <a:latin typeface="Cambria Math" panose="02040503050406030204" pitchFamily="18" charset="0"/>
                          </a:rPr>
                          <m:t>𝑟</m:t>
                        </m:r>
                      </m:sub>
                    </m:sSub>
                    <m:r>
                      <a:rPr lang="en-US" sz="3200" i="1">
                        <a:latin typeface="Cambria Math" panose="02040503050406030204" pitchFamily="18" charset="0"/>
                      </a:rPr>
                      <m:t>=</m:t>
                    </m:r>
                    <m:f>
                      <m:fPr>
                        <m:ctrlPr>
                          <a:rPr lang="en-US" sz="3200" i="1">
                            <a:latin typeface="Cambria Math" panose="02040503050406030204" pitchFamily="18" charset="0"/>
                          </a:rPr>
                        </m:ctrlPr>
                      </m:fPr>
                      <m:num>
                        <m:sSub>
                          <m:sSubPr>
                            <m:ctrlPr>
                              <a:rPr lang="en-US" sz="3200" i="1">
                                <a:latin typeface="Cambria Math" panose="02040503050406030204" pitchFamily="18" charset="0"/>
                              </a:rPr>
                            </m:ctrlPr>
                          </m:sSubPr>
                          <m:e>
                            <m:r>
                              <a:rPr lang="en-US" sz="3200" i="1">
                                <a:latin typeface="Cambria Math" panose="02040503050406030204" pitchFamily="18" charset="0"/>
                              </a:rPr>
                              <m:t>𝑥</m:t>
                            </m:r>
                          </m:e>
                          <m:sub>
                            <m:sSub>
                              <m:sSubPr>
                                <m:ctrlPr>
                                  <a:rPr lang="en-US" sz="3200" i="1">
                                    <a:latin typeface="Cambria Math" panose="02040503050406030204" pitchFamily="18" charset="0"/>
                                  </a:rPr>
                                </m:ctrlPr>
                              </m:sSubPr>
                              <m:e>
                                <m:r>
                                  <a:rPr lang="en-US" sz="3200" i="1">
                                    <a:latin typeface="Cambria Math" panose="02040503050406030204" pitchFamily="18" charset="0"/>
                                  </a:rPr>
                                  <m:t>1</m:t>
                                </m:r>
                              </m:e>
                              <m:sub>
                                <m:r>
                                  <a:rPr lang="en-US" sz="3200" i="1">
                                    <a:latin typeface="Cambria Math" panose="02040503050406030204" pitchFamily="18" charset="0"/>
                                  </a:rPr>
                                  <m:t>𝑟</m:t>
                                </m:r>
                              </m:sub>
                            </m:sSub>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𝑥</m:t>
                            </m:r>
                          </m:e>
                          <m:sub>
                            <m:sSub>
                              <m:sSubPr>
                                <m:ctrlPr>
                                  <a:rPr lang="en-US" sz="3200" i="1">
                                    <a:latin typeface="Cambria Math" panose="02040503050406030204" pitchFamily="18" charset="0"/>
                                  </a:rPr>
                                </m:ctrlPr>
                              </m:sSubPr>
                              <m:e>
                                <m:r>
                                  <a:rPr lang="en-US" sz="3200" i="1">
                                    <a:latin typeface="Cambria Math" panose="02040503050406030204" pitchFamily="18" charset="0"/>
                                  </a:rPr>
                                  <m:t>2</m:t>
                                </m:r>
                              </m:e>
                              <m:sub>
                                <m:r>
                                  <a:rPr lang="en-US" sz="3200" i="1">
                                    <a:latin typeface="Cambria Math" panose="02040503050406030204" pitchFamily="18" charset="0"/>
                                  </a:rPr>
                                  <m:t>𝑟</m:t>
                                </m:r>
                              </m:sub>
                            </m:sSub>
                          </m:sub>
                        </m:sSub>
                        <m:r>
                          <a:rPr lang="en-US" sz="3200" i="1">
                            <a:latin typeface="Cambria Math" panose="02040503050406030204" pitchFamily="18" charset="0"/>
                          </a:rPr>
                          <m:t>+…</m:t>
                        </m:r>
                        <m:sSub>
                          <m:sSubPr>
                            <m:ctrlPr>
                              <a:rPr lang="en-US" sz="3200" i="1">
                                <a:latin typeface="Cambria Math" panose="02040503050406030204" pitchFamily="18" charset="0"/>
                              </a:rPr>
                            </m:ctrlPr>
                          </m:sSubPr>
                          <m:e>
                            <m:sSub>
                              <m:sSubPr>
                                <m:ctrlPr>
                                  <a:rPr lang="en-US" sz="3200" i="1">
                                    <a:latin typeface="Cambria Math" panose="02040503050406030204" pitchFamily="18" charset="0"/>
                                  </a:rPr>
                                </m:ctrlPr>
                              </m:sSubPr>
                              <m:e>
                                <m:r>
                                  <a:rPr lang="en-US" sz="3200" i="1">
                                    <a:latin typeface="Cambria Math" panose="02040503050406030204" pitchFamily="18" charset="0"/>
                                  </a:rPr>
                                  <m:t>𝑥</m:t>
                                </m:r>
                              </m:e>
                              <m:sub>
                                <m:r>
                                  <a:rPr lang="en-US" sz="3200" i="1">
                                    <a:latin typeface="Cambria Math" panose="02040503050406030204" pitchFamily="18" charset="0"/>
                                  </a:rPr>
                                  <m:t>𝑛</m:t>
                                </m:r>
                              </m:sub>
                            </m:sSub>
                          </m:e>
                          <m:sub>
                            <m:r>
                              <a:rPr lang="en-US" sz="3200" i="1">
                                <a:latin typeface="Cambria Math" panose="02040503050406030204" pitchFamily="18" charset="0"/>
                              </a:rPr>
                              <m:t>𝑟</m:t>
                            </m:r>
                          </m:sub>
                        </m:sSub>
                      </m:num>
                      <m:den>
                        <m:sSub>
                          <m:sSubPr>
                            <m:ctrlPr>
                              <a:rPr lang="en-US" sz="3200" i="1">
                                <a:latin typeface="Cambria Math" panose="02040503050406030204" pitchFamily="18" charset="0"/>
                              </a:rPr>
                            </m:ctrlPr>
                          </m:sSubPr>
                          <m:e>
                            <m:r>
                              <a:rPr lang="en-US" sz="3200" i="1">
                                <a:latin typeface="Cambria Math" panose="02040503050406030204" pitchFamily="18" charset="0"/>
                              </a:rPr>
                              <m:t>𝑛</m:t>
                            </m:r>
                          </m:e>
                          <m:sub>
                            <m:r>
                              <a:rPr lang="en-US" sz="3200" i="1">
                                <a:latin typeface="Cambria Math" panose="02040503050406030204" pitchFamily="18" charset="0"/>
                              </a:rPr>
                              <m:t>𝑟</m:t>
                            </m:r>
                          </m:sub>
                        </m:sSub>
                      </m:den>
                    </m:f>
                    <m:r>
                      <a:rPr lang="en-US" sz="3200" i="1">
                        <a:latin typeface="Cambria Math" panose="02040503050406030204" pitchFamily="18" charset="0"/>
                      </a:rPr>
                      <m:t>    ,</m:t>
                    </m:r>
                    <m:sSubSup>
                      <m:sSubSupPr>
                        <m:ctrlPr>
                          <a:rPr lang="en-US" sz="3200" i="1">
                            <a:latin typeface="Cambria Math" panose="02040503050406030204" pitchFamily="18" charset="0"/>
                          </a:rPr>
                        </m:ctrlPr>
                      </m:sSubSupPr>
                      <m:e>
                        <m:r>
                          <a:rPr lang="en-US" sz="3200" i="1">
                            <a:latin typeface="Cambria Math" panose="02040503050406030204" pitchFamily="18" charset="0"/>
                          </a:rPr>
                          <m:t>𝜎</m:t>
                        </m:r>
                      </m:e>
                      <m:sub>
                        <m:r>
                          <a:rPr lang="en-US" sz="3200" i="1">
                            <a:latin typeface="Cambria Math" panose="02040503050406030204" pitchFamily="18" charset="0"/>
                          </a:rPr>
                          <m:t>𝑟</m:t>
                        </m:r>
                      </m:sub>
                      <m:sup>
                        <m:r>
                          <a:rPr lang="en-US" sz="3200" i="1">
                            <a:latin typeface="Cambria Math" panose="02040503050406030204" pitchFamily="18" charset="0"/>
                          </a:rPr>
                          <m:t>2</m:t>
                        </m:r>
                      </m:sup>
                    </m:sSubSup>
                    <m:r>
                      <a:rPr lang="en-US" sz="3200" i="1">
                        <a:latin typeface="Cambria Math" panose="02040503050406030204" pitchFamily="18" charset="0"/>
                      </a:rPr>
                      <m:t>=</m:t>
                    </m:r>
                    <m:f>
                      <m:fPr>
                        <m:ctrlPr>
                          <a:rPr lang="en-US" sz="3200" i="1">
                            <a:latin typeface="Cambria Math" panose="02040503050406030204" pitchFamily="18" charset="0"/>
                          </a:rPr>
                        </m:ctrlPr>
                      </m:fPr>
                      <m:num>
                        <m:sSup>
                          <m:sSupPr>
                            <m:ctrlPr>
                              <a:rPr lang="en-US" sz="3200" i="1">
                                <a:latin typeface="Cambria Math" panose="02040503050406030204" pitchFamily="18" charset="0"/>
                              </a:rPr>
                            </m:ctrlPr>
                          </m:sSupPr>
                          <m:e>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sSub>
                                      <m:sSubPr>
                                        <m:ctrlPr>
                                          <a:rPr lang="en-US" sz="3200" i="1">
                                            <a:latin typeface="Cambria Math" panose="02040503050406030204" pitchFamily="18" charset="0"/>
                                          </a:rPr>
                                        </m:ctrlPr>
                                      </m:sSubPr>
                                      <m:e>
                                        <m:r>
                                          <a:rPr lang="en-US" sz="3200" i="1">
                                            <a:latin typeface="Cambria Math" panose="02040503050406030204" pitchFamily="18" charset="0"/>
                                          </a:rPr>
                                          <m:t>𝑥</m:t>
                                        </m:r>
                                      </m:e>
                                      <m:sub>
                                        <m:r>
                                          <a:rPr lang="en-US" sz="3200" i="1">
                                            <a:latin typeface="Cambria Math" panose="02040503050406030204" pitchFamily="18" charset="0"/>
                                          </a:rPr>
                                          <m:t>1</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𝜇</m:t>
                                        </m:r>
                                      </m:e>
                                      <m:sub>
                                        <m:r>
                                          <a:rPr lang="en-US" sz="3200" i="1">
                                            <a:latin typeface="Cambria Math" panose="02040503050406030204" pitchFamily="18" charset="0"/>
                                          </a:rPr>
                                          <m:t>1</m:t>
                                        </m:r>
                                      </m:sub>
                                    </m:sSub>
                                  </m:e>
                                </m:d>
                              </m:e>
                              <m:sup>
                                <m:r>
                                  <a:rPr lang="en-US" sz="3200" i="1">
                                    <a:latin typeface="Cambria Math" panose="02040503050406030204" pitchFamily="18" charset="0"/>
                                  </a:rPr>
                                  <m:t>2</m:t>
                                </m:r>
                              </m:sup>
                            </m:sSup>
                            <m:r>
                              <a:rPr lang="en-US" sz="3200" i="1">
                                <a:latin typeface="Cambria Math" panose="02040503050406030204" pitchFamily="18" charset="0"/>
                              </a:rPr>
                              <m:t>+…</m:t>
                            </m:r>
                            <m:d>
                              <m:dPr>
                                <m:ctrlPr>
                                  <a:rPr lang="en-US" sz="3200" i="1">
                                    <a:latin typeface="Cambria Math" panose="02040503050406030204" pitchFamily="18" charset="0"/>
                                  </a:rPr>
                                </m:ctrlPr>
                              </m:dPr>
                              <m:e>
                                <m:sSub>
                                  <m:sSubPr>
                                    <m:ctrlPr>
                                      <a:rPr lang="en-US" sz="3200" i="1">
                                        <a:latin typeface="Cambria Math" panose="02040503050406030204" pitchFamily="18" charset="0"/>
                                      </a:rPr>
                                    </m:ctrlPr>
                                  </m:sSubPr>
                                  <m:e>
                                    <m:r>
                                      <a:rPr lang="en-US" sz="3200" i="1">
                                        <a:latin typeface="Cambria Math" panose="02040503050406030204" pitchFamily="18" charset="0"/>
                                      </a:rPr>
                                      <m:t>𝑥</m:t>
                                    </m:r>
                                  </m:e>
                                  <m:sub>
                                    <m:r>
                                      <a:rPr lang="en-US" sz="3200" i="1">
                                        <a:latin typeface="Cambria Math" panose="02040503050406030204" pitchFamily="18" charset="0"/>
                                      </a:rPr>
                                      <m:t>𝑛</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𝜇</m:t>
                                    </m:r>
                                  </m:e>
                                  <m:sub>
                                    <m:r>
                                      <a:rPr lang="en-US" sz="3200" i="1">
                                        <a:latin typeface="Cambria Math" panose="02040503050406030204" pitchFamily="18" charset="0"/>
                                      </a:rPr>
                                      <m:t>𝑛</m:t>
                                    </m:r>
                                  </m:sub>
                                </m:sSub>
                              </m:e>
                            </m:d>
                          </m:e>
                          <m:sup>
                            <m:r>
                              <a:rPr lang="en-US" sz="3200" i="1">
                                <a:latin typeface="Cambria Math" panose="02040503050406030204" pitchFamily="18" charset="0"/>
                              </a:rPr>
                              <m:t>2</m:t>
                            </m:r>
                          </m:sup>
                        </m:sSup>
                      </m:num>
                      <m:den>
                        <m:sSub>
                          <m:sSubPr>
                            <m:ctrlPr>
                              <a:rPr lang="en-US" sz="3200" i="1">
                                <a:latin typeface="Cambria Math" panose="02040503050406030204" pitchFamily="18" charset="0"/>
                              </a:rPr>
                            </m:ctrlPr>
                          </m:sSubPr>
                          <m:e>
                            <m:r>
                              <a:rPr lang="en-US" sz="3200" i="1">
                                <a:latin typeface="Cambria Math" panose="02040503050406030204" pitchFamily="18" charset="0"/>
                              </a:rPr>
                              <m:t>𝑛</m:t>
                            </m:r>
                          </m:e>
                          <m:sub>
                            <m:r>
                              <a:rPr lang="en-US" sz="3200" i="1">
                                <a:latin typeface="Cambria Math" panose="02040503050406030204" pitchFamily="18" charset="0"/>
                              </a:rPr>
                              <m:t>𝑟</m:t>
                            </m:r>
                          </m:sub>
                        </m:sSub>
                      </m:den>
                    </m:f>
                  </m:oMath>
                </a14:m>
                <a:endParaRPr lang="en-US" sz="3200" dirty="0"/>
              </a:p>
              <a:p>
                <a:r>
                  <a:rPr lang="en-US" sz="3200" dirty="0"/>
                  <a:t>And we do the same for the blue dots . </a:t>
                </a:r>
                <a:r>
                  <a:rPr lang="en-US" sz="3200" dirty="0" err="1"/>
                  <a:t>i.e</a:t>
                </a:r>
                <a:r>
                  <a:rPr lang="en-US" sz="3200" dirty="0"/>
                  <a:t>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𝜇</m:t>
                        </m:r>
                      </m:e>
                      <m:sub>
                        <m:r>
                          <a:rPr lang="en-US" sz="3200" i="1">
                            <a:latin typeface="Cambria Math" panose="02040503050406030204" pitchFamily="18" charset="0"/>
                          </a:rPr>
                          <m:t>𝑏</m:t>
                        </m:r>
                      </m:sub>
                    </m:sSub>
                    <m:r>
                      <a:rPr lang="en-US" sz="3200" i="1">
                        <a:latin typeface="Cambria Math" panose="02040503050406030204" pitchFamily="18" charset="0"/>
                      </a:rPr>
                      <m:t>,</m:t>
                    </m:r>
                    <m:sSubSup>
                      <m:sSubSupPr>
                        <m:ctrlPr>
                          <a:rPr lang="en-US" sz="3200" i="1">
                            <a:latin typeface="Cambria Math" panose="02040503050406030204" pitchFamily="18" charset="0"/>
                          </a:rPr>
                        </m:ctrlPr>
                      </m:sSubSupPr>
                      <m:e>
                        <m:r>
                          <a:rPr lang="en-US" sz="3200" i="1">
                            <a:latin typeface="Cambria Math" panose="02040503050406030204" pitchFamily="18" charset="0"/>
                          </a:rPr>
                          <m:t>𝜎</m:t>
                        </m:r>
                      </m:e>
                      <m:sub>
                        <m:r>
                          <a:rPr lang="en-US" sz="3200" i="1">
                            <a:latin typeface="Cambria Math" panose="02040503050406030204" pitchFamily="18" charset="0"/>
                          </a:rPr>
                          <m:t>𝑏</m:t>
                        </m:r>
                      </m:sub>
                      <m:sup>
                        <m:r>
                          <a:rPr lang="en-US" sz="3200" i="1">
                            <a:latin typeface="Cambria Math" panose="02040503050406030204" pitchFamily="18" charset="0"/>
                          </a:rPr>
                          <m:t>2</m:t>
                        </m:r>
                      </m:sup>
                    </m:sSubSup>
                  </m:oMath>
                </a14:m>
                <a:endParaRPr lang="en-US" sz="3200" dirty="0"/>
              </a:p>
            </p:txBody>
          </p:sp>
        </mc:Choice>
        <mc:Fallback xmlns="">
          <p:sp>
            <p:nvSpPr>
              <p:cNvPr id="3" name="Content Placeholder 2">
                <a:extLst>
                  <a:ext uri="{FF2B5EF4-FFF2-40B4-BE49-F238E27FC236}">
                    <a16:creationId xmlns:a16="http://schemas.microsoft.com/office/drawing/2014/main" id="{2E7D5BE2-3E23-4E0B-AADD-4FD1951CF8C1}"/>
                  </a:ext>
                </a:extLst>
              </p:cNvPr>
              <p:cNvSpPr>
                <a:spLocks noGrp="1" noRot="1" noChangeAspect="1" noMove="1" noResize="1" noEditPoints="1" noAdjustHandles="1" noChangeArrowheads="1" noChangeShapeType="1" noTextEdit="1"/>
              </p:cNvSpPr>
              <p:nvPr>
                <p:ph idx="1"/>
              </p:nvPr>
            </p:nvSpPr>
            <p:spPr>
              <a:xfrm>
                <a:off x="1543737" y="1676969"/>
                <a:ext cx="8779512" cy="2879256"/>
              </a:xfrm>
              <a:blipFill>
                <a:blip r:embed="rId2"/>
                <a:stretch>
                  <a:fillRect l="-1597" t="-2754"/>
                </a:stretch>
              </a:blipFill>
            </p:spPr>
            <p:txBody>
              <a:bodyPr/>
              <a:lstStyle/>
              <a:p>
                <a:r>
                  <a:rPr lang="he-IL">
                    <a:noFill/>
                  </a:rPr>
                  <a:t> </a:t>
                </a:r>
              </a:p>
            </p:txBody>
          </p:sp>
        </mc:Fallback>
      </mc:AlternateContent>
      <p:sp>
        <p:nvSpPr>
          <p:cNvPr id="4" name="אליפסה 3">
            <a:extLst>
              <a:ext uri="{FF2B5EF4-FFF2-40B4-BE49-F238E27FC236}">
                <a16:creationId xmlns:a16="http://schemas.microsoft.com/office/drawing/2014/main" id="{6E4E80C7-C59B-F8B3-E1AE-8790842BEDCC}"/>
              </a:ext>
            </a:extLst>
          </p:cNvPr>
          <p:cNvSpPr/>
          <p:nvPr/>
        </p:nvSpPr>
        <p:spPr>
          <a:xfrm>
            <a:off x="2806402" y="5395948"/>
            <a:ext cx="204537" cy="213896"/>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אליפסה 4">
            <a:extLst>
              <a:ext uri="{FF2B5EF4-FFF2-40B4-BE49-F238E27FC236}">
                <a16:creationId xmlns:a16="http://schemas.microsoft.com/office/drawing/2014/main" id="{254750A2-79AF-8CDF-224B-F0D1EBBCF103}"/>
              </a:ext>
            </a:extLst>
          </p:cNvPr>
          <p:cNvSpPr/>
          <p:nvPr/>
        </p:nvSpPr>
        <p:spPr>
          <a:xfrm>
            <a:off x="3279437" y="5395948"/>
            <a:ext cx="204537" cy="213896"/>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אליפסה 5">
            <a:extLst>
              <a:ext uri="{FF2B5EF4-FFF2-40B4-BE49-F238E27FC236}">
                <a16:creationId xmlns:a16="http://schemas.microsoft.com/office/drawing/2014/main" id="{FAC6C143-2675-F131-C21E-F64E8973D5D1}"/>
              </a:ext>
            </a:extLst>
          </p:cNvPr>
          <p:cNvSpPr/>
          <p:nvPr/>
        </p:nvSpPr>
        <p:spPr>
          <a:xfrm>
            <a:off x="3909090" y="5395948"/>
            <a:ext cx="204537" cy="213896"/>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אליפסה 21">
            <a:extLst>
              <a:ext uri="{FF2B5EF4-FFF2-40B4-BE49-F238E27FC236}">
                <a16:creationId xmlns:a16="http://schemas.microsoft.com/office/drawing/2014/main" id="{9072AD61-7D64-B0D8-CC6F-DB72E1522111}"/>
              </a:ext>
            </a:extLst>
          </p:cNvPr>
          <p:cNvSpPr/>
          <p:nvPr/>
        </p:nvSpPr>
        <p:spPr>
          <a:xfrm>
            <a:off x="4324179" y="5395948"/>
            <a:ext cx="204537" cy="213896"/>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 name="אליפסה 22">
            <a:extLst>
              <a:ext uri="{FF2B5EF4-FFF2-40B4-BE49-F238E27FC236}">
                <a16:creationId xmlns:a16="http://schemas.microsoft.com/office/drawing/2014/main" id="{584A80C7-66C5-4927-6F9B-AEBD3ECFAF0E}"/>
              </a:ext>
            </a:extLst>
          </p:cNvPr>
          <p:cNvSpPr/>
          <p:nvPr/>
        </p:nvSpPr>
        <p:spPr>
          <a:xfrm>
            <a:off x="5593719" y="5395948"/>
            <a:ext cx="204537" cy="213896"/>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 name="אליפסה 23">
            <a:extLst>
              <a:ext uri="{FF2B5EF4-FFF2-40B4-BE49-F238E27FC236}">
                <a16:creationId xmlns:a16="http://schemas.microsoft.com/office/drawing/2014/main" id="{1B9E1141-B8C0-1065-CBA2-15CC9AA35158}"/>
              </a:ext>
            </a:extLst>
          </p:cNvPr>
          <p:cNvSpPr/>
          <p:nvPr/>
        </p:nvSpPr>
        <p:spPr>
          <a:xfrm>
            <a:off x="6278893" y="5395948"/>
            <a:ext cx="204537" cy="213896"/>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 name="אליפסה 24">
            <a:extLst>
              <a:ext uri="{FF2B5EF4-FFF2-40B4-BE49-F238E27FC236}">
                <a16:creationId xmlns:a16="http://schemas.microsoft.com/office/drawing/2014/main" id="{1AA6BD0B-9137-4E88-1037-AEA4BECBA912}"/>
              </a:ext>
            </a:extLst>
          </p:cNvPr>
          <p:cNvSpPr/>
          <p:nvPr/>
        </p:nvSpPr>
        <p:spPr>
          <a:xfrm>
            <a:off x="6483430" y="5395948"/>
            <a:ext cx="204537" cy="213896"/>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 name="אליפסה 25">
            <a:extLst>
              <a:ext uri="{FF2B5EF4-FFF2-40B4-BE49-F238E27FC236}">
                <a16:creationId xmlns:a16="http://schemas.microsoft.com/office/drawing/2014/main" id="{7DE74D3A-7EC5-10AA-112E-BF88802D334A}"/>
              </a:ext>
            </a:extLst>
          </p:cNvPr>
          <p:cNvSpPr/>
          <p:nvPr/>
        </p:nvSpPr>
        <p:spPr>
          <a:xfrm>
            <a:off x="6658722" y="5395948"/>
            <a:ext cx="204537" cy="213896"/>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אליפסה 26">
            <a:extLst>
              <a:ext uri="{FF2B5EF4-FFF2-40B4-BE49-F238E27FC236}">
                <a16:creationId xmlns:a16="http://schemas.microsoft.com/office/drawing/2014/main" id="{505EA2E0-0592-69FF-60DE-7B0895AEDCFA}"/>
              </a:ext>
            </a:extLst>
          </p:cNvPr>
          <p:cNvSpPr/>
          <p:nvPr/>
        </p:nvSpPr>
        <p:spPr>
          <a:xfrm>
            <a:off x="7278348" y="5395948"/>
            <a:ext cx="204537" cy="213896"/>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אליפסה 27">
            <a:extLst>
              <a:ext uri="{FF2B5EF4-FFF2-40B4-BE49-F238E27FC236}">
                <a16:creationId xmlns:a16="http://schemas.microsoft.com/office/drawing/2014/main" id="{5704DF98-AF42-497D-51DB-3447B461600C}"/>
              </a:ext>
            </a:extLst>
          </p:cNvPr>
          <p:cNvSpPr/>
          <p:nvPr/>
        </p:nvSpPr>
        <p:spPr>
          <a:xfrm>
            <a:off x="6066754" y="5395948"/>
            <a:ext cx="204537" cy="213896"/>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צורה חופשית: צורה 28">
            <a:extLst>
              <a:ext uri="{FF2B5EF4-FFF2-40B4-BE49-F238E27FC236}">
                <a16:creationId xmlns:a16="http://schemas.microsoft.com/office/drawing/2014/main" id="{DC755520-1938-5E55-4184-25CC77F8727A}"/>
              </a:ext>
            </a:extLst>
          </p:cNvPr>
          <p:cNvSpPr/>
          <p:nvPr/>
        </p:nvSpPr>
        <p:spPr>
          <a:xfrm>
            <a:off x="2814216" y="4469517"/>
            <a:ext cx="3281784" cy="926431"/>
          </a:xfrm>
          <a:custGeom>
            <a:avLst/>
            <a:gdLst>
              <a:gd name="connsiteX0" fmla="*/ 0 w 9119937"/>
              <a:gd name="connsiteY0" fmla="*/ 3609479 h 3645573"/>
              <a:gd name="connsiteX1" fmla="*/ 2755232 w 9119937"/>
              <a:gd name="connsiteY1" fmla="*/ 2731173 h 3645573"/>
              <a:gd name="connsiteX2" fmla="*/ 4523874 w 9119937"/>
              <a:gd name="connsiteY2" fmla="*/ 5 h 3645573"/>
              <a:gd name="connsiteX3" fmla="*/ 6376737 w 9119937"/>
              <a:gd name="connsiteY3" fmla="*/ 2707110 h 3645573"/>
              <a:gd name="connsiteX4" fmla="*/ 9119937 w 9119937"/>
              <a:gd name="connsiteY4" fmla="*/ 3645573 h 364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9937" h="3645573">
                <a:moveTo>
                  <a:pt x="0" y="3609479"/>
                </a:moveTo>
                <a:cubicBezTo>
                  <a:pt x="1000626" y="3471115"/>
                  <a:pt x="2001253" y="3332752"/>
                  <a:pt x="2755232" y="2731173"/>
                </a:cubicBezTo>
                <a:cubicBezTo>
                  <a:pt x="3509211" y="2129594"/>
                  <a:pt x="3920290" y="4015"/>
                  <a:pt x="4523874" y="5"/>
                </a:cubicBezTo>
                <a:cubicBezTo>
                  <a:pt x="5127458" y="-4005"/>
                  <a:pt x="5610727" y="2099515"/>
                  <a:pt x="6376737" y="2707110"/>
                </a:cubicBezTo>
                <a:cubicBezTo>
                  <a:pt x="7142748" y="3314705"/>
                  <a:pt x="8714874" y="3515231"/>
                  <a:pt x="9119937" y="3645573"/>
                </a:cubicBezTo>
              </a:path>
            </a:pathLst>
          </a:cu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0" name="צורה חופשית: צורה 29">
            <a:extLst>
              <a:ext uri="{FF2B5EF4-FFF2-40B4-BE49-F238E27FC236}">
                <a16:creationId xmlns:a16="http://schemas.microsoft.com/office/drawing/2014/main" id="{109E73DC-AFF8-EF94-2D4B-C22C90C4992B}"/>
              </a:ext>
            </a:extLst>
          </p:cNvPr>
          <p:cNvSpPr/>
          <p:nvPr/>
        </p:nvSpPr>
        <p:spPr>
          <a:xfrm>
            <a:off x="5695987" y="4469517"/>
            <a:ext cx="1682207" cy="926431"/>
          </a:xfrm>
          <a:custGeom>
            <a:avLst/>
            <a:gdLst>
              <a:gd name="connsiteX0" fmla="*/ 0 w 9119937"/>
              <a:gd name="connsiteY0" fmla="*/ 3609479 h 3645573"/>
              <a:gd name="connsiteX1" fmla="*/ 2755232 w 9119937"/>
              <a:gd name="connsiteY1" fmla="*/ 2731173 h 3645573"/>
              <a:gd name="connsiteX2" fmla="*/ 4523874 w 9119937"/>
              <a:gd name="connsiteY2" fmla="*/ 5 h 3645573"/>
              <a:gd name="connsiteX3" fmla="*/ 6376737 w 9119937"/>
              <a:gd name="connsiteY3" fmla="*/ 2707110 h 3645573"/>
              <a:gd name="connsiteX4" fmla="*/ 9119937 w 9119937"/>
              <a:gd name="connsiteY4" fmla="*/ 3645573 h 364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9937" h="3645573">
                <a:moveTo>
                  <a:pt x="0" y="3609479"/>
                </a:moveTo>
                <a:cubicBezTo>
                  <a:pt x="1000626" y="3471115"/>
                  <a:pt x="2001253" y="3332752"/>
                  <a:pt x="2755232" y="2731173"/>
                </a:cubicBezTo>
                <a:cubicBezTo>
                  <a:pt x="3509211" y="2129594"/>
                  <a:pt x="3920290" y="4015"/>
                  <a:pt x="4523874" y="5"/>
                </a:cubicBezTo>
                <a:cubicBezTo>
                  <a:pt x="5127458" y="-4005"/>
                  <a:pt x="5610727" y="2099515"/>
                  <a:pt x="6376737" y="2707110"/>
                </a:cubicBezTo>
                <a:cubicBezTo>
                  <a:pt x="7142748" y="3314705"/>
                  <a:pt x="8714874" y="3515231"/>
                  <a:pt x="9119937" y="3645573"/>
                </a:cubicBezTo>
              </a:path>
            </a:pathLst>
          </a:cu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697497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231136" y="448368"/>
            <a:ext cx="7729728" cy="1188720"/>
          </a:xfrm>
          <a:solidFill>
            <a:srgbClr val="FFFFFF"/>
          </a:solidFill>
        </p:spPr>
        <p:txBody>
          <a:bodyPr>
            <a:normAutofit fontScale="90000"/>
          </a:bodyPr>
          <a:lstStyle/>
          <a:p>
            <a:r>
              <a:rPr lang="en-US" sz="3200" dirty="0"/>
              <a:t>We will first use an example of a 1-dimensional mixture model </a:t>
            </a:r>
            <a:endParaRPr lang="en-US" sz="3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334159" y="1389195"/>
                <a:ext cx="8534400" cy="209235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endParaRPr lang="en-US" dirty="0"/>
              </a:p>
              <a:p>
                <a:r>
                  <a:rPr lang="en-US" dirty="0"/>
                  <a:t>Let there be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1</m:t>
                        </m:r>
                      </m:sub>
                    </m:sSub>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2</m:t>
                        </m:r>
                      </m:sub>
                    </m:sSub>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𝑛</m:t>
                        </m:r>
                      </m:sub>
                    </m:sSub>
                    <m:r>
                      <a:rPr lang="en-US" smtClean="0">
                        <a:latin typeface="Cambria Math" panose="02040503050406030204" pitchFamily="18" charset="0"/>
                      </a:rPr>
                      <m:t> </m:t>
                    </m:r>
                  </m:oMath>
                </a14:m>
                <a:r>
                  <a:rPr lang="en-US" dirty="0"/>
                  <a:t> observations </a:t>
                </a:r>
              </a:p>
              <a:p>
                <a:r>
                  <a:rPr lang="en-US" dirty="0"/>
                  <a:t>Let K=2 (number of clusters) using Gaussian with known </a:t>
                </a:r>
                <a14:m>
                  <m:oMath xmlns:m="http://schemas.openxmlformats.org/officeDocument/2006/math">
                    <m:r>
                      <a:rPr lang="en-US" i="1" dirty="0" smtClean="0">
                        <a:latin typeface="Cambria Math" panose="02040503050406030204" pitchFamily="18" charset="0"/>
                      </a:rPr>
                      <m:t>𝜇</m:t>
                    </m:r>
                    <m:r>
                      <a:rPr lang="en-US" i="1" dirty="0" smtClean="0">
                        <a:latin typeface="Cambria Math" panose="02040503050406030204" pitchFamily="18" charset="0"/>
                      </a:rPr>
                      <m:t>,</m:t>
                    </m:r>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𝜎</m:t>
                        </m:r>
                      </m:e>
                      <m:sup>
                        <m:r>
                          <a:rPr lang="en-US" i="1" dirty="0" smtClean="0">
                            <a:latin typeface="Cambria Math" panose="02040503050406030204" pitchFamily="18" charset="0"/>
                          </a:rPr>
                          <m:t>2</m:t>
                        </m:r>
                      </m:sup>
                    </m:sSup>
                    <m:r>
                      <a:rPr lang="en-US" b="0" i="0" dirty="0" smtClean="0">
                        <a:latin typeface="Cambria Math" panose="02040503050406030204" pitchFamily="18" charset="0"/>
                      </a:rPr>
                      <m:t>(</m:t>
                    </m:r>
                    <m:r>
                      <m:rPr>
                        <m:sty m:val="p"/>
                      </m:rPr>
                      <a:rPr lang="en-US" b="0" i="0" dirty="0" smtClean="0">
                        <a:latin typeface="Cambria Math" panose="02040503050406030204" pitchFamily="18" charset="0"/>
                      </a:rPr>
                      <m:t>mean</m:t>
                    </m:r>
                    <m:r>
                      <a:rPr lang="en-US" b="0" i="0" dirty="0" smtClean="0">
                        <a:latin typeface="Cambria Math" panose="02040503050406030204" pitchFamily="18" charset="0"/>
                      </a:rPr>
                      <m:t>,</m:t>
                    </m:r>
                    <m:r>
                      <m:rPr>
                        <m:sty m:val="p"/>
                      </m:rPr>
                      <a:rPr lang="en-US" b="0" i="0" dirty="0" smtClean="0">
                        <a:latin typeface="Cambria Math" panose="02040503050406030204" pitchFamily="18" charset="0"/>
                      </a:rPr>
                      <m:t>vairance</m:t>
                    </m:r>
                    <m:r>
                      <a:rPr lang="en-US" b="0" i="0" dirty="0" smtClean="0">
                        <a:latin typeface="Cambria Math" panose="02040503050406030204" pitchFamily="18" charset="0"/>
                      </a:rPr>
                      <m:t>)</m:t>
                    </m:r>
                  </m:oMath>
                </a14:m>
                <a:endParaRPr lang="en-US" dirty="0"/>
              </a:p>
              <a:p>
                <a:r>
                  <a:rPr lang="en-US" dirty="0"/>
                  <a:t>We will name one of the clusters blue and one red. </a:t>
                </a:r>
              </a:p>
              <a:p>
                <a:r>
                  <a:rPr lang="en-US" dirty="0"/>
                  <a:t>What we want to find out the colors of the dots given the gaussian estimate.(which dots belong to which normal distribution ,</a:t>
                </a:r>
                <a:r>
                  <a:rPr lang="en-US" dirty="0" err="1"/>
                  <a:t>i.e</a:t>
                </a:r>
                <a:r>
                  <a:rPr lang="en-US" dirty="0"/>
                  <a:t> parameters to clusters)</a:t>
                </a:r>
              </a:p>
              <a:p>
                <a:endParaRPr lang="en-US" dirty="0"/>
              </a:p>
              <a:p>
                <a:endParaRPr lang="en-US" dirty="0"/>
              </a:p>
              <a:p>
                <a:endParaRPr lang="he-IL" dirty="0"/>
              </a:p>
            </p:txBody>
          </p:sp>
        </mc:Choice>
        <mc:Fallback xmlns="">
          <p:sp>
            <p:nvSpPr>
              <p:cNvPr id="4" name="מציין מיקום תוכן 2">
                <a:extLst>
                  <a:ext uri="{FF2B5EF4-FFF2-40B4-BE49-F238E27FC236}">
                    <a16:creationId xmlns:a16="http://schemas.microsoft.com/office/drawing/2014/main" id="{62DF5F91-E34C-6103-5880-58BA2B1EAF07}"/>
                  </a:ext>
                </a:extLst>
              </p:cNvPr>
              <p:cNvSpPr txBox="1">
                <a:spLocks noRot="1" noChangeAspect="1" noMove="1" noResize="1" noEditPoints="1" noAdjustHandles="1" noChangeArrowheads="1" noChangeShapeType="1" noTextEdit="1"/>
              </p:cNvSpPr>
              <p:nvPr/>
            </p:nvSpPr>
            <p:spPr>
              <a:xfrm>
                <a:off x="1334159" y="1389195"/>
                <a:ext cx="8534400" cy="2092357"/>
              </a:xfrm>
              <a:prstGeom prst="rect">
                <a:avLst/>
              </a:prstGeom>
              <a:blipFill>
                <a:blip r:embed="rId2"/>
                <a:stretch>
                  <a:fillRect l="-500" b="-4082"/>
                </a:stretch>
              </a:blipFill>
            </p:spPr>
            <p:txBody>
              <a:bodyPr/>
              <a:lstStyle/>
              <a:p>
                <a:r>
                  <a:rPr lang="he-IL">
                    <a:noFill/>
                  </a:rPr>
                  <a:t> </a:t>
                </a:r>
              </a:p>
            </p:txBody>
          </p:sp>
        </mc:Fallback>
      </mc:AlternateContent>
      <p:sp>
        <p:nvSpPr>
          <p:cNvPr id="5" name="אליפסה 4">
            <a:extLst>
              <a:ext uri="{FF2B5EF4-FFF2-40B4-BE49-F238E27FC236}">
                <a16:creationId xmlns:a16="http://schemas.microsoft.com/office/drawing/2014/main" id="{93C6495B-C83F-BBBA-559B-955D14D56404}"/>
              </a:ext>
            </a:extLst>
          </p:cNvPr>
          <p:cNvSpPr/>
          <p:nvPr/>
        </p:nvSpPr>
        <p:spPr>
          <a:xfrm>
            <a:off x="2801427" y="3962327"/>
            <a:ext cx="204537" cy="2138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6" name="אליפסה 5">
            <a:extLst>
              <a:ext uri="{FF2B5EF4-FFF2-40B4-BE49-F238E27FC236}">
                <a16:creationId xmlns:a16="http://schemas.microsoft.com/office/drawing/2014/main" id="{BF72A06A-904F-C49C-CC1D-2E055E30A7A8}"/>
              </a:ext>
            </a:extLst>
          </p:cNvPr>
          <p:cNvSpPr/>
          <p:nvPr/>
        </p:nvSpPr>
        <p:spPr>
          <a:xfrm>
            <a:off x="3274462" y="3962327"/>
            <a:ext cx="204537" cy="2138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אליפסה 6">
            <a:extLst>
              <a:ext uri="{FF2B5EF4-FFF2-40B4-BE49-F238E27FC236}">
                <a16:creationId xmlns:a16="http://schemas.microsoft.com/office/drawing/2014/main" id="{8C319915-EBA9-3E1D-FDC7-06D0F0865C3B}"/>
              </a:ext>
            </a:extLst>
          </p:cNvPr>
          <p:cNvSpPr/>
          <p:nvPr/>
        </p:nvSpPr>
        <p:spPr>
          <a:xfrm>
            <a:off x="3904115" y="3962327"/>
            <a:ext cx="204537" cy="2138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אליפסה 8">
            <a:extLst>
              <a:ext uri="{FF2B5EF4-FFF2-40B4-BE49-F238E27FC236}">
                <a16:creationId xmlns:a16="http://schemas.microsoft.com/office/drawing/2014/main" id="{F0900484-5C01-49C7-74A1-44B0FEE2F47C}"/>
              </a:ext>
            </a:extLst>
          </p:cNvPr>
          <p:cNvSpPr/>
          <p:nvPr/>
        </p:nvSpPr>
        <p:spPr>
          <a:xfrm>
            <a:off x="4319204" y="3962327"/>
            <a:ext cx="204537" cy="2138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אליפסה 10">
            <a:extLst>
              <a:ext uri="{FF2B5EF4-FFF2-40B4-BE49-F238E27FC236}">
                <a16:creationId xmlns:a16="http://schemas.microsoft.com/office/drawing/2014/main" id="{67974581-7BFB-BD04-3B05-1F02C5854F7A}"/>
              </a:ext>
            </a:extLst>
          </p:cNvPr>
          <p:cNvSpPr/>
          <p:nvPr/>
        </p:nvSpPr>
        <p:spPr>
          <a:xfrm>
            <a:off x="5588744" y="3962327"/>
            <a:ext cx="204537" cy="2138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אליפסה 12">
            <a:extLst>
              <a:ext uri="{FF2B5EF4-FFF2-40B4-BE49-F238E27FC236}">
                <a16:creationId xmlns:a16="http://schemas.microsoft.com/office/drawing/2014/main" id="{924CCBBF-F283-194D-B59F-3E78BE223104}"/>
              </a:ext>
            </a:extLst>
          </p:cNvPr>
          <p:cNvSpPr/>
          <p:nvPr/>
        </p:nvSpPr>
        <p:spPr>
          <a:xfrm>
            <a:off x="6273918" y="3962327"/>
            <a:ext cx="204537" cy="2138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אליפסה 13">
            <a:extLst>
              <a:ext uri="{FF2B5EF4-FFF2-40B4-BE49-F238E27FC236}">
                <a16:creationId xmlns:a16="http://schemas.microsoft.com/office/drawing/2014/main" id="{7C38FC50-84C8-C763-4422-67558EA51648}"/>
              </a:ext>
            </a:extLst>
          </p:cNvPr>
          <p:cNvSpPr/>
          <p:nvPr/>
        </p:nvSpPr>
        <p:spPr>
          <a:xfrm>
            <a:off x="6478455" y="3962327"/>
            <a:ext cx="204537" cy="2138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אליפסה 14">
            <a:extLst>
              <a:ext uri="{FF2B5EF4-FFF2-40B4-BE49-F238E27FC236}">
                <a16:creationId xmlns:a16="http://schemas.microsoft.com/office/drawing/2014/main" id="{7E59A1E7-64DA-CEEB-DB28-46E02775D750}"/>
              </a:ext>
            </a:extLst>
          </p:cNvPr>
          <p:cNvSpPr/>
          <p:nvPr/>
        </p:nvSpPr>
        <p:spPr>
          <a:xfrm>
            <a:off x="6653747" y="3962327"/>
            <a:ext cx="204537" cy="2138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אליפסה 15">
            <a:extLst>
              <a:ext uri="{FF2B5EF4-FFF2-40B4-BE49-F238E27FC236}">
                <a16:creationId xmlns:a16="http://schemas.microsoft.com/office/drawing/2014/main" id="{F967503E-A7C1-BBA5-A92B-BF7847D0FDEF}"/>
              </a:ext>
            </a:extLst>
          </p:cNvPr>
          <p:cNvSpPr/>
          <p:nvPr/>
        </p:nvSpPr>
        <p:spPr>
          <a:xfrm>
            <a:off x="7273373" y="3962327"/>
            <a:ext cx="204537" cy="2138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אליפסה 16">
            <a:extLst>
              <a:ext uri="{FF2B5EF4-FFF2-40B4-BE49-F238E27FC236}">
                <a16:creationId xmlns:a16="http://schemas.microsoft.com/office/drawing/2014/main" id="{A7BEF129-E9A9-6CC0-E98A-5CA506D17D3B}"/>
              </a:ext>
            </a:extLst>
          </p:cNvPr>
          <p:cNvSpPr/>
          <p:nvPr/>
        </p:nvSpPr>
        <p:spPr>
          <a:xfrm>
            <a:off x="6061779" y="3962327"/>
            <a:ext cx="204537" cy="2138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צורה חופשית: צורה 17">
            <a:extLst>
              <a:ext uri="{FF2B5EF4-FFF2-40B4-BE49-F238E27FC236}">
                <a16:creationId xmlns:a16="http://schemas.microsoft.com/office/drawing/2014/main" id="{C8213BFA-7303-346A-3997-526FB2B0ACB5}"/>
              </a:ext>
            </a:extLst>
          </p:cNvPr>
          <p:cNvSpPr/>
          <p:nvPr/>
        </p:nvSpPr>
        <p:spPr>
          <a:xfrm>
            <a:off x="5300981" y="4321693"/>
            <a:ext cx="3281784" cy="926431"/>
          </a:xfrm>
          <a:custGeom>
            <a:avLst/>
            <a:gdLst>
              <a:gd name="connsiteX0" fmla="*/ 0 w 9119937"/>
              <a:gd name="connsiteY0" fmla="*/ 3609479 h 3645573"/>
              <a:gd name="connsiteX1" fmla="*/ 2755232 w 9119937"/>
              <a:gd name="connsiteY1" fmla="*/ 2731173 h 3645573"/>
              <a:gd name="connsiteX2" fmla="*/ 4523874 w 9119937"/>
              <a:gd name="connsiteY2" fmla="*/ 5 h 3645573"/>
              <a:gd name="connsiteX3" fmla="*/ 6376737 w 9119937"/>
              <a:gd name="connsiteY3" fmla="*/ 2707110 h 3645573"/>
              <a:gd name="connsiteX4" fmla="*/ 9119937 w 9119937"/>
              <a:gd name="connsiteY4" fmla="*/ 3645573 h 364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9937" h="3645573">
                <a:moveTo>
                  <a:pt x="0" y="3609479"/>
                </a:moveTo>
                <a:cubicBezTo>
                  <a:pt x="1000626" y="3471115"/>
                  <a:pt x="2001253" y="3332752"/>
                  <a:pt x="2755232" y="2731173"/>
                </a:cubicBezTo>
                <a:cubicBezTo>
                  <a:pt x="3509211" y="2129594"/>
                  <a:pt x="3920290" y="4015"/>
                  <a:pt x="4523874" y="5"/>
                </a:cubicBezTo>
                <a:cubicBezTo>
                  <a:pt x="5127458" y="-4005"/>
                  <a:pt x="5610727" y="2099515"/>
                  <a:pt x="6376737" y="2707110"/>
                </a:cubicBezTo>
                <a:cubicBezTo>
                  <a:pt x="7142748" y="3314705"/>
                  <a:pt x="8714874" y="3515231"/>
                  <a:pt x="9119937" y="3645573"/>
                </a:cubicBezTo>
              </a:path>
            </a:pathLst>
          </a:cu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9" name="צורה חופשית: צורה 18">
            <a:extLst>
              <a:ext uri="{FF2B5EF4-FFF2-40B4-BE49-F238E27FC236}">
                <a16:creationId xmlns:a16="http://schemas.microsoft.com/office/drawing/2014/main" id="{644D32B2-9D98-B133-45C1-F84D5EEF130B}"/>
              </a:ext>
            </a:extLst>
          </p:cNvPr>
          <p:cNvSpPr/>
          <p:nvPr/>
        </p:nvSpPr>
        <p:spPr>
          <a:xfrm>
            <a:off x="2903695" y="4321047"/>
            <a:ext cx="1682207" cy="926431"/>
          </a:xfrm>
          <a:custGeom>
            <a:avLst/>
            <a:gdLst>
              <a:gd name="connsiteX0" fmla="*/ 0 w 9119937"/>
              <a:gd name="connsiteY0" fmla="*/ 3609479 h 3645573"/>
              <a:gd name="connsiteX1" fmla="*/ 2755232 w 9119937"/>
              <a:gd name="connsiteY1" fmla="*/ 2731173 h 3645573"/>
              <a:gd name="connsiteX2" fmla="*/ 4523874 w 9119937"/>
              <a:gd name="connsiteY2" fmla="*/ 5 h 3645573"/>
              <a:gd name="connsiteX3" fmla="*/ 6376737 w 9119937"/>
              <a:gd name="connsiteY3" fmla="*/ 2707110 h 3645573"/>
              <a:gd name="connsiteX4" fmla="*/ 9119937 w 9119937"/>
              <a:gd name="connsiteY4" fmla="*/ 3645573 h 364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9937" h="3645573">
                <a:moveTo>
                  <a:pt x="0" y="3609479"/>
                </a:moveTo>
                <a:cubicBezTo>
                  <a:pt x="1000626" y="3471115"/>
                  <a:pt x="2001253" y="3332752"/>
                  <a:pt x="2755232" y="2731173"/>
                </a:cubicBezTo>
                <a:cubicBezTo>
                  <a:pt x="3509211" y="2129594"/>
                  <a:pt x="3920290" y="4015"/>
                  <a:pt x="4523874" y="5"/>
                </a:cubicBezTo>
                <a:cubicBezTo>
                  <a:pt x="5127458" y="-4005"/>
                  <a:pt x="5610727" y="2099515"/>
                  <a:pt x="6376737" y="2707110"/>
                </a:cubicBezTo>
                <a:cubicBezTo>
                  <a:pt x="7142748" y="3314705"/>
                  <a:pt x="8714874" y="3515231"/>
                  <a:pt x="9119937" y="3645573"/>
                </a:cubicBezTo>
              </a:path>
            </a:pathLst>
          </a:cu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2948582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231136" y="448368"/>
            <a:ext cx="7729728" cy="1188720"/>
          </a:xfrm>
          <a:solidFill>
            <a:srgbClr val="FFFFFF"/>
          </a:solidFill>
        </p:spPr>
        <p:txBody>
          <a:bodyPr>
            <a:normAutofit fontScale="90000"/>
          </a:bodyPr>
          <a:lstStyle/>
          <a:p>
            <a:r>
              <a:rPr lang="en-US" sz="3200" dirty="0">
                <a:latin typeface="Times New Roman" panose="02020603050405020304" pitchFamily="18" charset="0"/>
                <a:cs typeface="Times New Roman" panose="02020603050405020304" pitchFamily="18" charset="0"/>
              </a:rPr>
              <a:t>How do we assign each dot to which normal distribution</a:t>
            </a:r>
          </a:p>
        </p:txBody>
      </p:sp>
      <mc:AlternateContent xmlns:mc="http://schemas.openxmlformats.org/markup-compatibility/2006" xmlns:a14="http://schemas.microsoft.com/office/drawing/2010/main">
        <mc:Choice Requires="a14">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357909" y="1389195"/>
                <a:ext cx="8534400" cy="355094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endParaRPr lang="en-US" dirty="0"/>
              </a:p>
              <a:p>
                <a:r>
                  <a:rPr lang="en-US" dirty="0"/>
                  <a:t>Here we guess whether a dot belongs to blue or red distributions based on the probability of it belonging to one or the other.</a:t>
                </a:r>
              </a:p>
              <a:p>
                <a:r>
                  <a:rPr lang="en-US" dirty="0"/>
                  <a:t>The probability that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r>
                  <a:rPr lang="en-US" dirty="0"/>
                  <a:t> is red is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dirty="0"/>
                  <a:t> , to find it we use </a:t>
                </a:r>
                <a:r>
                  <a:rPr lang="en-US" dirty="0" err="1"/>
                  <a:t>Basels</a:t>
                </a:r>
                <a:r>
                  <a:rPr lang="en-US" dirty="0"/>
                  <a:t> equation :</a:t>
                </a:r>
              </a:p>
              <a:p>
                <a:pPr lvl="1"/>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𝑟</m:t>
                        </m:r>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𝑃</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𝑟</m:t>
                        </m:r>
                        <m:r>
                          <a:rPr lang="en-US" sz="2000" b="0" i="1" smtClean="0">
                            <a:latin typeface="Cambria Math" panose="02040503050406030204" pitchFamily="18" charset="0"/>
                          </a:rPr>
                          <m:t>) </m:t>
                        </m:r>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𝑟</m:t>
                            </m:r>
                          </m:e>
                        </m:d>
                      </m:num>
                      <m:den>
                        <m:r>
                          <a:rPr lang="en-US" sz="2000" i="1">
                            <a:latin typeface="Cambria Math" panose="02040503050406030204" pitchFamily="18" charset="0"/>
                          </a:rPr>
                          <m:t>𝑃</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𝑟</m:t>
                        </m:r>
                        <m:r>
                          <a:rPr lang="en-US" sz="2000" b="0" i="1" smtClean="0">
                            <a:latin typeface="Cambria Math" panose="02040503050406030204" pitchFamily="18" charset="0"/>
                          </a:rPr>
                          <m:t>)</m:t>
                        </m:r>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i="1">
                                <a:latin typeface="Cambria Math" panose="02040503050406030204" pitchFamily="18" charset="0"/>
                              </a:rPr>
                              <m:t>𝑟</m:t>
                            </m:r>
                          </m:e>
                        </m:d>
                        <m:r>
                          <a:rPr lang="en-US" sz="2000" i="1">
                            <a:latin typeface="Cambria Math" panose="02040503050406030204" pitchFamily="18" charset="0"/>
                          </a:rPr>
                          <m:t>+</m:t>
                        </m:r>
                        <m:r>
                          <a:rPr lang="en-US" sz="2000" i="1">
                            <a:latin typeface="Cambria Math" panose="02040503050406030204" pitchFamily="18" charset="0"/>
                          </a:rPr>
                          <m:t>𝑃</m:t>
                        </m:r>
                        <m:d>
                          <m:dPr>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d>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𝑃</m:t>
                        </m:r>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m:t>
                        </m:r>
                      </m:den>
                    </m:f>
                  </m:oMath>
                </a14:m>
                <a:endParaRPr lang="en-US" sz="2000" b="0" dirty="0"/>
              </a:p>
              <a:p>
                <a:pPr lvl="1"/>
                <a:r>
                  <a:rPr lang="en-US" dirty="0"/>
                  <a:t>But we already know how to calculate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oMath>
                </a14:m>
                <a:r>
                  <a:rPr lang="en-US" dirty="0"/>
                  <a:t> and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e>
                        <m:r>
                          <a:rPr lang="en-US" b="0" i="1" smtClean="0">
                            <a:latin typeface="Cambria Math" panose="02040503050406030204" pitchFamily="18" charset="0"/>
                          </a:rPr>
                          <m:t>𝑏</m:t>
                        </m:r>
                      </m:e>
                    </m:d>
                  </m:oMath>
                </a14:m>
                <a:r>
                  <a:rPr lang="en-US" dirty="0"/>
                  <a:t> and we know it as we saw it when we defined the gaussian distribution ,under the assumption that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𝑟</m:t>
                        </m:r>
                      </m:e>
                    </m:d>
                  </m:oMath>
                </a14:m>
                <a:r>
                  <a:rPr lang="en-US" dirty="0"/>
                  <a:t> ,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𝑏</m:t>
                        </m:r>
                      </m:e>
                    </m:d>
                  </m:oMath>
                </a14:m>
                <a:r>
                  <a:rPr lang="en-US" dirty="0"/>
                  <a:t> are known.</a:t>
                </a:r>
              </a:p>
              <a:p>
                <a:pPr lvl="1"/>
                <a14:m>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𝜎</m:t>
                        </m:r>
                        <m:rad>
                          <m:radPr>
                            <m:degHide m:val="on"/>
                            <m:ctrlPr>
                              <a:rPr lang="en-US" sz="2400" i="1">
                                <a:latin typeface="Cambria Math" panose="02040503050406030204" pitchFamily="18" charset="0"/>
                              </a:rPr>
                            </m:ctrlPr>
                          </m:radPr>
                          <m:deg/>
                          <m:e>
                            <m:r>
                              <a:rPr lang="en-US" sz="2400" i="1">
                                <a:latin typeface="Cambria Math" panose="02040503050406030204" pitchFamily="18" charset="0"/>
                              </a:rPr>
                              <m:t>2</m:t>
                            </m:r>
                            <m:r>
                              <a:rPr lang="en-US" sz="2400" i="1">
                                <a:latin typeface="Cambria Math" panose="02040503050406030204" pitchFamily="18" charset="0"/>
                              </a:rPr>
                              <m:t>𝜋</m:t>
                            </m:r>
                          </m:e>
                        </m:rad>
                      </m:den>
                    </m:f>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sSup>
                          <m:sSupPr>
                            <m:ctrlPr>
                              <a:rPr lang="en-US" sz="2400" i="1">
                                <a:latin typeface="Cambria Math" panose="02040503050406030204" pitchFamily="18" charset="0"/>
                              </a:rPr>
                            </m:ctrlPr>
                          </m:sSupPr>
                          <m:e>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𝜇</m:t>
                                        </m:r>
                                      </m:e>
                                    </m:d>
                                  </m:num>
                                  <m:den>
                                    <m:r>
                                      <a:rPr lang="en-US" sz="2400" i="1">
                                        <a:latin typeface="Cambria Math" panose="02040503050406030204" pitchFamily="18" charset="0"/>
                                      </a:rPr>
                                      <m:t>𝜎</m:t>
                                    </m:r>
                                  </m:den>
                                </m:f>
                              </m:e>
                            </m:d>
                          </m:e>
                          <m:sup>
                            <m:r>
                              <a:rPr lang="en-US" sz="2400" i="1">
                                <a:latin typeface="Cambria Math" panose="02040503050406030204" pitchFamily="18" charset="0"/>
                              </a:rPr>
                              <m:t>2</m:t>
                            </m:r>
                          </m:sup>
                        </m:sSup>
                      </m:sup>
                    </m:sSup>
                    <m:r>
                      <a:rPr lang="en-US" sz="2400" b="0" i="1" smtClean="0">
                        <a:latin typeface="Cambria Math" panose="02040503050406030204" pitchFamily="18" charset="0"/>
                      </a:rPr>
                      <m:t> →</m:t>
                    </m:r>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e>
                      <m:e>
                        <m:r>
                          <a:rPr lang="en-US" sz="2400" b="0" i="1" smtClean="0">
                            <a:latin typeface="Cambria Math" panose="02040503050406030204" pitchFamily="18" charset="0"/>
                          </a:rPr>
                          <m:t>𝑟</m:t>
                        </m:r>
                      </m:e>
                    </m:d>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sSub>
                          <m:sSubPr>
                            <m:ctrlPr>
                              <a:rPr lang="en-US" sz="2400" b="0" i="1" smtClean="0">
                                <a:latin typeface="Cambria Math" panose="02040503050406030204" pitchFamily="18" charset="0"/>
                              </a:rPr>
                            </m:ctrlPr>
                          </m:sSubPr>
                          <m:e>
                            <m:r>
                              <a:rPr lang="en-US" sz="2400" i="1">
                                <a:latin typeface="Cambria Math" panose="02040503050406030204" pitchFamily="18" charset="0"/>
                              </a:rPr>
                              <m:t>𝜎</m:t>
                            </m:r>
                          </m:e>
                          <m:sub>
                            <m:r>
                              <a:rPr lang="en-US" sz="2400" b="0" i="1" smtClean="0">
                                <a:latin typeface="Cambria Math" panose="02040503050406030204" pitchFamily="18" charset="0"/>
                              </a:rPr>
                              <m:t>𝑟</m:t>
                            </m:r>
                          </m:sub>
                        </m:sSub>
                        <m:rad>
                          <m:radPr>
                            <m:degHide m:val="on"/>
                            <m:ctrlPr>
                              <a:rPr lang="en-US" sz="2400" i="1">
                                <a:latin typeface="Cambria Math" panose="02040503050406030204" pitchFamily="18" charset="0"/>
                              </a:rPr>
                            </m:ctrlPr>
                          </m:radPr>
                          <m:deg/>
                          <m:e>
                            <m:r>
                              <a:rPr lang="en-US" sz="2400" i="1">
                                <a:latin typeface="Cambria Math" panose="02040503050406030204" pitchFamily="18" charset="0"/>
                              </a:rPr>
                              <m:t>2</m:t>
                            </m:r>
                            <m:r>
                              <a:rPr lang="en-US" sz="2400" i="1">
                                <a:latin typeface="Cambria Math" panose="02040503050406030204" pitchFamily="18" charset="0"/>
                              </a:rPr>
                              <m:t>𝜋</m:t>
                            </m:r>
                          </m:e>
                        </m:rad>
                      </m:den>
                    </m:f>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sSup>
                          <m:sSupPr>
                            <m:ctrlPr>
                              <a:rPr lang="en-US" sz="2400" i="1">
                                <a:latin typeface="Cambria Math" panose="02040503050406030204" pitchFamily="18" charset="0"/>
                              </a:rPr>
                            </m:ctrlPr>
                          </m:sSupPr>
                          <m:e>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d>
                                      <m:dPr>
                                        <m:ctrlPr>
                                          <a:rPr lang="en-US" sz="2400" i="1">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𝑖</m:t>
                                            </m:r>
                                          </m:sub>
                                        </m:sSub>
                                        <m:r>
                                          <a:rPr lang="en-US" sz="2400" i="1">
                                            <a:latin typeface="Cambria Math" panose="02040503050406030204" pitchFamily="18" charset="0"/>
                                          </a:rPr>
                                          <m:t>−</m:t>
                                        </m:r>
                                        <m:sSub>
                                          <m:sSubPr>
                                            <m:ctrlPr>
                                              <a:rPr lang="en-US" sz="2400" b="0" i="1" smtClean="0">
                                                <a:latin typeface="Cambria Math" panose="02040503050406030204" pitchFamily="18" charset="0"/>
                                              </a:rPr>
                                            </m:ctrlPr>
                                          </m:sSubPr>
                                          <m:e>
                                            <m:r>
                                              <a:rPr lang="en-US" sz="2400" i="1">
                                                <a:latin typeface="Cambria Math" panose="02040503050406030204" pitchFamily="18" charset="0"/>
                                              </a:rPr>
                                              <m:t>𝜇</m:t>
                                            </m:r>
                                          </m:e>
                                          <m:sub>
                                            <m:r>
                                              <a:rPr lang="en-US" sz="2400" b="0" i="1" smtClean="0">
                                                <a:latin typeface="Cambria Math" panose="02040503050406030204" pitchFamily="18" charset="0"/>
                                              </a:rPr>
                                              <m:t>𝑟</m:t>
                                            </m:r>
                                          </m:sub>
                                        </m:sSub>
                                      </m:e>
                                    </m:d>
                                  </m:num>
                                  <m:den>
                                    <m:sSub>
                                      <m:sSubPr>
                                        <m:ctrlPr>
                                          <a:rPr lang="en-US" sz="2400" b="0" i="1" smtClean="0">
                                            <a:latin typeface="Cambria Math" panose="02040503050406030204" pitchFamily="18" charset="0"/>
                                          </a:rPr>
                                        </m:ctrlPr>
                                      </m:sSubPr>
                                      <m:e>
                                        <m:r>
                                          <a:rPr lang="en-US" sz="2400" i="1">
                                            <a:latin typeface="Cambria Math" panose="02040503050406030204" pitchFamily="18" charset="0"/>
                                          </a:rPr>
                                          <m:t>𝜎</m:t>
                                        </m:r>
                                      </m:e>
                                      <m:sub>
                                        <m:r>
                                          <a:rPr lang="en-US" sz="2400" b="0" i="1" smtClean="0">
                                            <a:latin typeface="Cambria Math" panose="02040503050406030204" pitchFamily="18" charset="0"/>
                                          </a:rPr>
                                          <m:t>𝑟</m:t>
                                        </m:r>
                                      </m:sub>
                                    </m:sSub>
                                  </m:den>
                                </m:f>
                              </m:e>
                            </m:d>
                          </m:e>
                          <m:sup>
                            <m:r>
                              <a:rPr lang="en-US" sz="2400" i="1">
                                <a:latin typeface="Cambria Math" panose="02040503050406030204" pitchFamily="18" charset="0"/>
                              </a:rPr>
                              <m:t>2</m:t>
                            </m:r>
                          </m:sup>
                        </m:sSup>
                      </m:sup>
                    </m:sSup>
                  </m:oMath>
                </a14:m>
                <a:endParaRPr lang="en-US" sz="2400" dirty="0"/>
              </a:p>
              <a:p>
                <a:endParaRPr lang="en-US" dirty="0"/>
              </a:p>
              <a:p>
                <a:endParaRPr lang="he-IL" dirty="0"/>
              </a:p>
            </p:txBody>
          </p:sp>
        </mc:Choice>
        <mc:Fallback xmlns="">
          <p:sp>
            <p:nvSpPr>
              <p:cNvPr id="4" name="מציין מיקום תוכן 2">
                <a:extLst>
                  <a:ext uri="{FF2B5EF4-FFF2-40B4-BE49-F238E27FC236}">
                    <a16:creationId xmlns:a16="http://schemas.microsoft.com/office/drawing/2014/main" id="{62DF5F91-E34C-6103-5880-58BA2B1EAF07}"/>
                  </a:ext>
                </a:extLst>
              </p:cNvPr>
              <p:cNvSpPr txBox="1">
                <a:spLocks noRot="1" noChangeAspect="1" noMove="1" noResize="1" noEditPoints="1" noAdjustHandles="1" noChangeArrowheads="1" noChangeShapeType="1" noTextEdit="1"/>
              </p:cNvSpPr>
              <p:nvPr/>
            </p:nvSpPr>
            <p:spPr>
              <a:xfrm>
                <a:off x="1357909" y="1389195"/>
                <a:ext cx="8534400" cy="3550940"/>
              </a:xfrm>
              <a:prstGeom prst="rect">
                <a:avLst/>
              </a:prstGeom>
              <a:blipFill>
                <a:blip r:embed="rId2"/>
                <a:stretch>
                  <a:fillRect l="-500"/>
                </a:stretch>
              </a:blipFill>
            </p:spPr>
            <p:txBody>
              <a:bodyPr/>
              <a:lstStyle/>
              <a:p>
                <a:r>
                  <a:rPr lang="he-IL">
                    <a:noFill/>
                  </a:rPr>
                  <a:t> </a:t>
                </a:r>
              </a:p>
            </p:txBody>
          </p:sp>
        </mc:Fallback>
      </mc:AlternateContent>
      <p:sp>
        <p:nvSpPr>
          <p:cNvPr id="5" name="אליפסה 4">
            <a:extLst>
              <a:ext uri="{FF2B5EF4-FFF2-40B4-BE49-F238E27FC236}">
                <a16:creationId xmlns:a16="http://schemas.microsoft.com/office/drawing/2014/main" id="{93C6495B-C83F-BBBA-559B-955D14D56404}"/>
              </a:ext>
            </a:extLst>
          </p:cNvPr>
          <p:cNvSpPr/>
          <p:nvPr/>
        </p:nvSpPr>
        <p:spPr>
          <a:xfrm>
            <a:off x="3655047" y="5061093"/>
            <a:ext cx="204537" cy="2138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6" name="אליפסה 5">
            <a:extLst>
              <a:ext uri="{FF2B5EF4-FFF2-40B4-BE49-F238E27FC236}">
                <a16:creationId xmlns:a16="http://schemas.microsoft.com/office/drawing/2014/main" id="{BF72A06A-904F-C49C-CC1D-2E055E30A7A8}"/>
              </a:ext>
            </a:extLst>
          </p:cNvPr>
          <p:cNvSpPr/>
          <p:nvPr/>
        </p:nvSpPr>
        <p:spPr>
          <a:xfrm>
            <a:off x="4128082" y="5061093"/>
            <a:ext cx="204537" cy="2138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אליפסה 6">
            <a:extLst>
              <a:ext uri="{FF2B5EF4-FFF2-40B4-BE49-F238E27FC236}">
                <a16:creationId xmlns:a16="http://schemas.microsoft.com/office/drawing/2014/main" id="{8C319915-EBA9-3E1D-FDC7-06D0F0865C3B}"/>
              </a:ext>
            </a:extLst>
          </p:cNvPr>
          <p:cNvSpPr/>
          <p:nvPr/>
        </p:nvSpPr>
        <p:spPr>
          <a:xfrm>
            <a:off x="4757735" y="5061093"/>
            <a:ext cx="204537" cy="2138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אליפסה 8">
            <a:extLst>
              <a:ext uri="{FF2B5EF4-FFF2-40B4-BE49-F238E27FC236}">
                <a16:creationId xmlns:a16="http://schemas.microsoft.com/office/drawing/2014/main" id="{F0900484-5C01-49C7-74A1-44B0FEE2F47C}"/>
              </a:ext>
            </a:extLst>
          </p:cNvPr>
          <p:cNvSpPr/>
          <p:nvPr/>
        </p:nvSpPr>
        <p:spPr>
          <a:xfrm>
            <a:off x="5172824" y="5061093"/>
            <a:ext cx="204537" cy="2138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אליפסה 10">
            <a:extLst>
              <a:ext uri="{FF2B5EF4-FFF2-40B4-BE49-F238E27FC236}">
                <a16:creationId xmlns:a16="http://schemas.microsoft.com/office/drawing/2014/main" id="{67974581-7BFB-BD04-3B05-1F02C5854F7A}"/>
              </a:ext>
            </a:extLst>
          </p:cNvPr>
          <p:cNvSpPr/>
          <p:nvPr/>
        </p:nvSpPr>
        <p:spPr>
          <a:xfrm>
            <a:off x="6442364" y="5061093"/>
            <a:ext cx="204537" cy="2138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אליפסה 12">
            <a:extLst>
              <a:ext uri="{FF2B5EF4-FFF2-40B4-BE49-F238E27FC236}">
                <a16:creationId xmlns:a16="http://schemas.microsoft.com/office/drawing/2014/main" id="{924CCBBF-F283-194D-B59F-3E78BE223104}"/>
              </a:ext>
            </a:extLst>
          </p:cNvPr>
          <p:cNvSpPr/>
          <p:nvPr/>
        </p:nvSpPr>
        <p:spPr>
          <a:xfrm>
            <a:off x="7127538" y="5061093"/>
            <a:ext cx="204537" cy="2138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אליפסה 13">
            <a:extLst>
              <a:ext uri="{FF2B5EF4-FFF2-40B4-BE49-F238E27FC236}">
                <a16:creationId xmlns:a16="http://schemas.microsoft.com/office/drawing/2014/main" id="{7C38FC50-84C8-C763-4422-67558EA51648}"/>
              </a:ext>
            </a:extLst>
          </p:cNvPr>
          <p:cNvSpPr/>
          <p:nvPr/>
        </p:nvSpPr>
        <p:spPr>
          <a:xfrm>
            <a:off x="7332075" y="5061093"/>
            <a:ext cx="204537" cy="2138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אליפסה 14">
            <a:extLst>
              <a:ext uri="{FF2B5EF4-FFF2-40B4-BE49-F238E27FC236}">
                <a16:creationId xmlns:a16="http://schemas.microsoft.com/office/drawing/2014/main" id="{7E59A1E7-64DA-CEEB-DB28-46E02775D750}"/>
              </a:ext>
            </a:extLst>
          </p:cNvPr>
          <p:cNvSpPr/>
          <p:nvPr/>
        </p:nvSpPr>
        <p:spPr>
          <a:xfrm>
            <a:off x="7507367" y="5061093"/>
            <a:ext cx="204537" cy="2138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אליפסה 16">
            <a:extLst>
              <a:ext uri="{FF2B5EF4-FFF2-40B4-BE49-F238E27FC236}">
                <a16:creationId xmlns:a16="http://schemas.microsoft.com/office/drawing/2014/main" id="{A7BEF129-E9A9-6CC0-E98A-5CA506D17D3B}"/>
              </a:ext>
            </a:extLst>
          </p:cNvPr>
          <p:cNvSpPr/>
          <p:nvPr/>
        </p:nvSpPr>
        <p:spPr>
          <a:xfrm>
            <a:off x="6915399" y="5061093"/>
            <a:ext cx="204537" cy="2138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צורה חופשית: צורה 17">
            <a:extLst>
              <a:ext uri="{FF2B5EF4-FFF2-40B4-BE49-F238E27FC236}">
                <a16:creationId xmlns:a16="http://schemas.microsoft.com/office/drawing/2014/main" id="{C8213BFA-7303-346A-3997-526FB2B0ACB5}"/>
              </a:ext>
            </a:extLst>
          </p:cNvPr>
          <p:cNvSpPr/>
          <p:nvPr/>
        </p:nvSpPr>
        <p:spPr>
          <a:xfrm>
            <a:off x="2997048" y="5710001"/>
            <a:ext cx="3281784" cy="926431"/>
          </a:xfrm>
          <a:custGeom>
            <a:avLst/>
            <a:gdLst>
              <a:gd name="connsiteX0" fmla="*/ 0 w 9119937"/>
              <a:gd name="connsiteY0" fmla="*/ 3609479 h 3645573"/>
              <a:gd name="connsiteX1" fmla="*/ 2755232 w 9119937"/>
              <a:gd name="connsiteY1" fmla="*/ 2731173 h 3645573"/>
              <a:gd name="connsiteX2" fmla="*/ 4523874 w 9119937"/>
              <a:gd name="connsiteY2" fmla="*/ 5 h 3645573"/>
              <a:gd name="connsiteX3" fmla="*/ 6376737 w 9119937"/>
              <a:gd name="connsiteY3" fmla="*/ 2707110 h 3645573"/>
              <a:gd name="connsiteX4" fmla="*/ 9119937 w 9119937"/>
              <a:gd name="connsiteY4" fmla="*/ 3645573 h 364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9937" h="3645573">
                <a:moveTo>
                  <a:pt x="0" y="3609479"/>
                </a:moveTo>
                <a:cubicBezTo>
                  <a:pt x="1000626" y="3471115"/>
                  <a:pt x="2001253" y="3332752"/>
                  <a:pt x="2755232" y="2731173"/>
                </a:cubicBezTo>
                <a:cubicBezTo>
                  <a:pt x="3509211" y="2129594"/>
                  <a:pt x="3920290" y="4015"/>
                  <a:pt x="4523874" y="5"/>
                </a:cubicBezTo>
                <a:cubicBezTo>
                  <a:pt x="5127458" y="-4005"/>
                  <a:pt x="5610727" y="2099515"/>
                  <a:pt x="6376737" y="2707110"/>
                </a:cubicBezTo>
                <a:cubicBezTo>
                  <a:pt x="7142748" y="3314705"/>
                  <a:pt x="8714874" y="3515231"/>
                  <a:pt x="9119937" y="3645573"/>
                </a:cubicBezTo>
              </a:path>
            </a:pathLst>
          </a:cu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9" name="צורה חופשית: צורה 18">
            <a:extLst>
              <a:ext uri="{FF2B5EF4-FFF2-40B4-BE49-F238E27FC236}">
                <a16:creationId xmlns:a16="http://schemas.microsoft.com/office/drawing/2014/main" id="{644D32B2-9D98-B133-45C1-F84D5EEF130B}"/>
              </a:ext>
            </a:extLst>
          </p:cNvPr>
          <p:cNvSpPr/>
          <p:nvPr/>
        </p:nvSpPr>
        <p:spPr>
          <a:xfrm>
            <a:off x="6278832" y="5710002"/>
            <a:ext cx="1682207" cy="926431"/>
          </a:xfrm>
          <a:custGeom>
            <a:avLst/>
            <a:gdLst>
              <a:gd name="connsiteX0" fmla="*/ 0 w 9119937"/>
              <a:gd name="connsiteY0" fmla="*/ 3609479 h 3645573"/>
              <a:gd name="connsiteX1" fmla="*/ 2755232 w 9119937"/>
              <a:gd name="connsiteY1" fmla="*/ 2731173 h 3645573"/>
              <a:gd name="connsiteX2" fmla="*/ 4523874 w 9119937"/>
              <a:gd name="connsiteY2" fmla="*/ 5 h 3645573"/>
              <a:gd name="connsiteX3" fmla="*/ 6376737 w 9119937"/>
              <a:gd name="connsiteY3" fmla="*/ 2707110 h 3645573"/>
              <a:gd name="connsiteX4" fmla="*/ 9119937 w 9119937"/>
              <a:gd name="connsiteY4" fmla="*/ 3645573 h 364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9937" h="3645573">
                <a:moveTo>
                  <a:pt x="0" y="3609479"/>
                </a:moveTo>
                <a:cubicBezTo>
                  <a:pt x="1000626" y="3471115"/>
                  <a:pt x="2001253" y="3332752"/>
                  <a:pt x="2755232" y="2731173"/>
                </a:cubicBezTo>
                <a:cubicBezTo>
                  <a:pt x="3509211" y="2129594"/>
                  <a:pt x="3920290" y="4015"/>
                  <a:pt x="4523874" y="5"/>
                </a:cubicBezTo>
                <a:cubicBezTo>
                  <a:pt x="5127458" y="-4005"/>
                  <a:pt x="5610727" y="2099515"/>
                  <a:pt x="6376737" y="2707110"/>
                </a:cubicBezTo>
                <a:cubicBezTo>
                  <a:pt x="7142748" y="3314705"/>
                  <a:pt x="8714874" y="3515231"/>
                  <a:pt x="9119937" y="3645573"/>
                </a:cubicBezTo>
              </a:path>
            </a:pathLst>
          </a:cu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815948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231136" y="448368"/>
            <a:ext cx="7729728" cy="1188720"/>
          </a:xfrm>
          <a:solidFill>
            <a:srgbClr val="FFFFFF"/>
          </a:solidFill>
        </p:spPr>
        <p:txBody>
          <a:bodyPr>
            <a:normAutofit fontScale="90000"/>
          </a:bodyPr>
          <a:lstStyle/>
          <a:p>
            <a:r>
              <a:rPr lang="en-US" sz="3200" dirty="0">
                <a:latin typeface="Times New Roman" panose="02020603050405020304" pitchFamily="18" charset="0"/>
                <a:cs typeface="Times New Roman" panose="02020603050405020304" pitchFamily="18" charset="0"/>
              </a:rPr>
              <a:t>How do we assign each dot to which normal distribution</a:t>
            </a:r>
          </a:p>
        </p:txBody>
      </p:sp>
      <mc:AlternateContent xmlns:mc="http://schemas.openxmlformats.org/markup-compatibility/2006" xmlns:a14="http://schemas.microsoft.com/office/drawing/2010/main">
        <mc:Choice Requires="a14">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168908" y="1248156"/>
                <a:ext cx="8534400" cy="355094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endParaRPr lang="en-US" dirty="0"/>
              </a:p>
              <a:p>
                <a:pPr lvl="1"/>
                <a:r>
                  <a:rPr lang="en-US" sz="2000" b="0" dirty="0"/>
                  <a:t>By knowing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𝑟</m:t>
                        </m:r>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e>
                    </m:d>
                    <m:r>
                      <a:rPr lang="en-US" sz="2000" b="0" i="1" smtClean="0">
                        <a:latin typeface="Cambria Math" panose="02040503050406030204" pitchFamily="18" charset="0"/>
                      </a:rPr>
                      <m:t> </m:t>
                    </m:r>
                    <m:r>
                      <a:rPr lang="en-US" sz="2000" b="0" i="1" smtClean="0">
                        <a:latin typeface="Cambria Math" panose="02040503050406030204" pitchFamily="18" charset="0"/>
                      </a:rPr>
                      <m:t>𝑎𝑛𝑑</m:t>
                    </m:r>
                    <m:r>
                      <a:rPr lang="en-US" sz="2000" b="0" i="1" smtClean="0">
                        <a:latin typeface="Cambria Math" panose="02040503050406030204" pitchFamily="18" charset="0"/>
                      </a:rPr>
                      <m:t> </m:t>
                    </m:r>
                    <m:r>
                      <a:rPr lang="en-US" sz="2000" b="0" i="1" smtClean="0">
                        <a:latin typeface="Cambria Math" panose="02040503050406030204" pitchFamily="18" charset="0"/>
                      </a:rPr>
                      <m:t>𝑃</m:t>
                    </m:r>
                    <m:r>
                      <a:rPr lang="en-US" sz="2000" b="0" i="1" smtClean="0">
                        <a:latin typeface="Cambria Math" panose="02040503050406030204" pitchFamily="18" charset="0"/>
                      </a:rPr>
                      <m:t>(</m:t>
                    </m:r>
                    <m:r>
                      <a:rPr lang="en-US" sz="2000" b="0" i="1" smtClean="0">
                        <a:latin typeface="Cambria Math" panose="02040503050406030204" pitchFamily="18" charset="0"/>
                      </a:rPr>
                      <m:t>𝑏</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oMath>
                </a14:m>
                <a:r>
                  <a:rPr lang="en-US" sz="2000" b="0" dirty="0"/>
                  <a:t> we can assign each ball based on the higher probability ! </a:t>
                </a:r>
              </a:p>
              <a:p>
                <a:pPr marL="228600" lvl="1" indent="0">
                  <a:buNone/>
                </a:pPr>
                <a:endParaRPr lang="en-US" sz="2400" dirty="0"/>
              </a:p>
              <a:p>
                <a:endParaRPr lang="en-US" dirty="0"/>
              </a:p>
              <a:p>
                <a:endParaRPr lang="he-IL" dirty="0"/>
              </a:p>
            </p:txBody>
          </p:sp>
        </mc:Choice>
        <mc:Fallback xmlns="">
          <p:sp>
            <p:nvSpPr>
              <p:cNvPr id="4" name="מציין מיקום תוכן 2">
                <a:extLst>
                  <a:ext uri="{FF2B5EF4-FFF2-40B4-BE49-F238E27FC236}">
                    <a16:creationId xmlns:a16="http://schemas.microsoft.com/office/drawing/2014/main" id="{62DF5F91-E34C-6103-5880-58BA2B1EAF07}"/>
                  </a:ext>
                </a:extLst>
              </p:cNvPr>
              <p:cNvSpPr txBox="1">
                <a:spLocks noRot="1" noChangeAspect="1" noMove="1" noResize="1" noEditPoints="1" noAdjustHandles="1" noChangeArrowheads="1" noChangeShapeType="1" noTextEdit="1"/>
              </p:cNvSpPr>
              <p:nvPr/>
            </p:nvSpPr>
            <p:spPr>
              <a:xfrm>
                <a:off x="1168908" y="1248156"/>
                <a:ext cx="8534400" cy="3550940"/>
              </a:xfrm>
              <a:prstGeom prst="rect">
                <a:avLst/>
              </a:prstGeom>
              <a:blipFill>
                <a:blip r:embed="rId2"/>
                <a:stretch>
                  <a:fillRect/>
                </a:stretch>
              </a:blipFill>
            </p:spPr>
            <p:txBody>
              <a:bodyPr/>
              <a:lstStyle/>
              <a:p>
                <a:r>
                  <a:rPr lang="he-IL">
                    <a:noFill/>
                  </a:rPr>
                  <a:t> </a:t>
                </a:r>
              </a:p>
            </p:txBody>
          </p:sp>
        </mc:Fallback>
      </mc:AlternateContent>
      <p:sp>
        <p:nvSpPr>
          <p:cNvPr id="3" name="חץ: ימינה 2">
            <a:extLst>
              <a:ext uri="{FF2B5EF4-FFF2-40B4-BE49-F238E27FC236}">
                <a16:creationId xmlns:a16="http://schemas.microsoft.com/office/drawing/2014/main" id="{084E92C2-F4CA-3F81-C379-4BA7027DBBB6}"/>
              </a:ext>
            </a:extLst>
          </p:cNvPr>
          <p:cNvSpPr/>
          <p:nvPr/>
        </p:nvSpPr>
        <p:spPr>
          <a:xfrm rot="5400000">
            <a:off x="7147848" y="4136751"/>
            <a:ext cx="856796" cy="4506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אליפסה 19">
            <a:extLst>
              <a:ext uri="{FF2B5EF4-FFF2-40B4-BE49-F238E27FC236}">
                <a16:creationId xmlns:a16="http://schemas.microsoft.com/office/drawing/2014/main" id="{66A0A535-16BA-1F3C-94C9-2A7B339CA716}"/>
              </a:ext>
            </a:extLst>
          </p:cNvPr>
          <p:cNvSpPr/>
          <p:nvPr/>
        </p:nvSpPr>
        <p:spPr>
          <a:xfrm>
            <a:off x="2728508" y="5191248"/>
            <a:ext cx="204537" cy="213896"/>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אליפסה 20">
            <a:extLst>
              <a:ext uri="{FF2B5EF4-FFF2-40B4-BE49-F238E27FC236}">
                <a16:creationId xmlns:a16="http://schemas.microsoft.com/office/drawing/2014/main" id="{7E764183-130D-7C1A-7242-3B113A280E20}"/>
              </a:ext>
            </a:extLst>
          </p:cNvPr>
          <p:cNvSpPr/>
          <p:nvPr/>
        </p:nvSpPr>
        <p:spPr>
          <a:xfrm>
            <a:off x="3201543" y="5191248"/>
            <a:ext cx="204537" cy="213896"/>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אליפסה 21">
            <a:extLst>
              <a:ext uri="{FF2B5EF4-FFF2-40B4-BE49-F238E27FC236}">
                <a16:creationId xmlns:a16="http://schemas.microsoft.com/office/drawing/2014/main" id="{67B68FC9-A1C4-25E2-3482-8E2CD8F5C0CC}"/>
              </a:ext>
            </a:extLst>
          </p:cNvPr>
          <p:cNvSpPr/>
          <p:nvPr/>
        </p:nvSpPr>
        <p:spPr>
          <a:xfrm>
            <a:off x="3831196" y="5191248"/>
            <a:ext cx="204537" cy="213896"/>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 name="אליפסה 22">
            <a:extLst>
              <a:ext uri="{FF2B5EF4-FFF2-40B4-BE49-F238E27FC236}">
                <a16:creationId xmlns:a16="http://schemas.microsoft.com/office/drawing/2014/main" id="{FA3A5151-CE05-9BF7-8437-CD25600E5173}"/>
              </a:ext>
            </a:extLst>
          </p:cNvPr>
          <p:cNvSpPr/>
          <p:nvPr/>
        </p:nvSpPr>
        <p:spPr>
          <a:xfrm>
            <a:off x="4246285" y="5191248"/>
            <a:ext cx="204537" cy="213896"/>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 name="אליפסה 23">
            <a:extLst>
              <a:ext uri="{FF2B5EF4-FFF2-40B4-BE49-F238E27FC236}">
                <a16:creationId xmlns:a16="http://schemas.microsoft.com/office/drawing/2014/main" id="{CE0972AC-9145-736A-8E6E-9A16137C9F8E}"/>
              </a:ext>
            </a:extLst>
          </p:cNvPr>
          <p:cNvSpPr/>
          <p:nvPr/>
        </p:nvSpPr>
        <p:spPr>
          <a:xfrm>
            <a:off x="5515825" y="5191248"/>
            <a:ext cx="204537" cy="213896"/>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 name="אליפסה 24">
            <a:extLst>
              <a:ext uri="{FF2B5EF4-FFF2-40B4-BE49-F238E27FC236}">
                <a16:creationId xmlns:a16="http://schemas.microsoft.com/office/drawing/2014/main" id="{3F5A367D-668C-2DF1-D804-12B600B8F58C}"/>
              </a:ext>
            </a:extLst>
          </p:cNvPr>
          <p:cNvSpPr/>
          <p:nvPr/>
        </p:nvSpPr>
        <p:spPr>
          <a:xfrm>
            <a:off x="6200999" y="5191248"/>
            <a:ext cx="204537" cy="213896"/>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 name="אליפסה 25">
            <a:extLst>
              <a:ext uri="{FF2B5EF4-FFF2-40B4-BE49-F238E27FC236}">
                <a16:creationId xmlns:a16="http://schemas.microsoft.com/office/drawing/2014/main" id="{2D695BF6-D246-2F52-D476-6DC797A9567B}"/>
              </a:ext>
            </a:extLst>
          </p:cNvPr>
          <p:cNvSpPr/>
          <p:nvPr/>
        </p:nvSpPr>
        <p:spPr>
          <a:xfrm>
            <a:off x="6405536" y="5191248"/>
            <a:ext cx="204537" cy="213896"/>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אליפסה 26">
            <a:extLst>
              <a:ext uri="{FF2B5EF4-FFF2-40B4-BE49-F238E27FC236}">
                <a16:creationId xmlns:a16="http://schemas.microsoft.com/office/drawing/2014/main" id="{7D98491B-A3B7-652D-0A43-C4C0194E6B06}"/>
              </a:ext>
            </a:extLst>
          </p:cNvPr>
          <p:cNvSpPr/>
          <p:nvPr/>
        </p:nvSpPr>
        <p:spPr>
          <a:xfrm>
            <a:off x="6580828" y="5191248"/>
            <a:ext cx="204537" cy="213896"/>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אליפסה 27">
            <a:extLst>
              <a:ext uri="{FF2B5EF4-FFF2-40B4-BE49-F238E27FC236}">
                <a16:creationId xmlns:a16="http://schemas.microsoft.com/office/drawing/2014/main" id="{1E07D76E-7160-B724-1A0A-1357A85D36B3}"/>
              </a:ext>
            </a:extLst>
          </p:cNvPr>
          <p:cNvSpPr/>
          <p:nvPr/>
        </p:nvSpPr>
        <p:spPr>
          <a:xfrm>
            <a:off x="7200454" y="5191248"/>
            <a:ext cx="204537" cy="213896"/>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אליפסה 28">
            <a:extLst>
              <a:ext uri="{FF2B5EF4-FFF2-40B4-BE49-F238E27FC236}">
                <a16:creationId xmlns:a16="http://schemas.microsoft.com/office/drawing/2014/main" id="{F3FB162E-0541-1A5C-2975-7E1ED5A2B48B}"/>
              </a:ext>
            </a:extLst>
          </p:cNvPr>
          <p:cNvSpPr/>
          <p:nvPr/>
        </p:nvSpPr>
        <p:spPr>
          <a:xfrm>
            <a:off x="5988860" y="5191248"/>
            <a:ext cx="204537" cy="213896"/>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 name="צורה חופשית: צורה 29">
            <a:extLst>
              <a:ext uri="{FF2B5EF4-FFF2-40B4-BE49-F238E27FC236}">
                <a16:creationId xmlns:a16="http://schemas.microsoft.com/office/drawing/2014/main" id="{5BA15A86-F5DA-323B-232D-3318FE22C448}"/>
              </a:ext>
            </a:extLst>
          </p:cNvPr>
          <p:cNvSpPr/>
          <p:nvPr/>
        </p:nvSpPr>
        <p:spPr>
          <a:xfrm>
            <a:off x="2736322" y="4264817"/>
            <a:ext cx="3281784" cy="926431"/>
          </a:xfrm>
          <a:custGeom>
            <a:avLst/>
            <a:gdLst>
              <a:gd name="connsiteX0" fmla="*/ 0 w 9119937"/>
              <a:gd name="connsiteY0" fmla="*/ 3609479 h 3645573"/>
              <a:gd name="connsiteX1" fmla="*/ 2755232 w 9119937"/>
              <a:gd name="connsiteY1" fmla="*/ 2731173 h 3645573"/>
              <a:gd name="connsiteX2" fmla="*/ 4523874 w 9119937"/>
              <a:gd name="connsiteY2" fmla="*/ 5 h 3645573"/>
              <a:gd name="connsiteX3" fmla="*/ 6376737 w 9119937"/>
              <a:gd name="connsiteY3" fmla="*/ 2707110 h 3645573"/>
              <a:gd name="connsiteX4" fmla="*/ 9119937 w 9119937"/>
              <a:gd name="connsiteY4" fmla="*/ 3645573 h 364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9937" h="3645573">
                <a:moveTo>
                  <a:pt x="0" y="3609479"/>
                </a:moveTo>
                <a:cubicBezTo>
                  <a:pt x="1000626" y="3471115"/>
                  <a:pt x="2001253" y="3332752"/>
                  <a:pt x="2755232" y="2731173"/>
                </a:cubicBezTo>
                <a:cubicBezTo>
                  <a:pt x="3509211" y="2129594"/>
                  <a:pt x="3920290" y="4015"/>
                  <a:pt x="4523874" y="5"/>
                </a:cubicBezTo>
                <a:cubicBezTo>
                  <a:pt x="5127458" y="-4005"/>
                  <a:pt x="5610727" y="2099515"/>
                  <a:pt x="6376737" y="2707110"/>
                </a:cubicBezTo>
                <a:cubicBezTo>
                  <a:pt x="7142748" y="3314705"/>
                  <a:pt x="8714874" y="3515231"/>
                  <a:pt x="9119937" y="3645573"/>
                </a:cubicBezTo>
              </a:path>
            </a:pathLst>
          </a:cu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1" name="צורה חופשית: צורה 30">
            <a:extLst>
              <a:ext uri="{FF2B5EF4-FFF2-40B4-BE49-F238E27FC236}">
                <a16:creationId xmlns:a16="http://schemas.microsoft.com/office/drawing/2014/main" id="{0D37FBB8-720E-6578-3A49-4F451D2FB4FD}"/>
              </a:ext>
            </a:extLst>
          </p:cNvPr>
          <p:cNvSpPr/>
          <p:nvPr/>
        </p:nvSpPr>
        <p:spPr>
          <a:xfrm>
            <a:off x="5618093" y="4264817"/>
            <a:ext cx="1682207" cy="926431"/>
          </a:xfrm>
          <a:custGeom>
            <a:avLst/>
            <a:gdLst>
              <a:gd name="connsiteX0" fmla="*/ 0 w 9119937"/>
              <a:gd name="connsiteY0" fmla="*/ 3609479 h 3645573"/>
              <a:gd name="connsiteX1" fmla="*/ 2755232 w 9119937"/>
              <a:gd name="connsiteY1" fmla="*/ 2731173 h 3645573"/>
              <a:gd name="connsiteX2" fmla="*/ 4523874 w 9119937"/>
              <a:gd name="connsiteY2" fmla="*/ 5 h 3645573"/>
              <a:gd name="connsiteX3" fmla="*/ 6376737 w 9119937"/>
              <a:gd name="connsiteY3" fmla="*/ 2707110 h 3645573"/>
              <a:gd name="connsiteX4" fmla="*/ 9119937 w 9119937"/>
              <a:gd name="connsiteY4" fmla="*/ 3645573 h 364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9937" h="3645573">
                <a:moveTo>
                  <a:pt x="0" y="3609479"/>
                </a:moveTo>
                <a:cubicBezTo>
                  <a:pt x="1000626" y="3471115"/>
                  <a:pt x="2001253" y="3332752"/>
                  <a:pt x="2755232" y="2731173"/>
                </a:cubicBezTo>
                <a:cubicBezTo>
                  <a:pt x="3509211" y="2129594"/>
                  <a:pt x="3920290" y="4015"/>
                  <a:pt x="4523874" y="5"/>
                </a:cubicBezTo>
                <a:cubicBezTo>
                  <a:pt x="5127458" y="-4005"/>
                  <a:pt x="5610727" y="2099515"/>
                  <a:pt x="6376737" y="2707110"/>
                </a:cubicBezTo>
                <a:cubicBezTo>
                  <a:pt x="7142748" y="3314705"/>
                  <a:pt x="8714874" y="3515231"/>
                  <a:pt x="9119937" y="3645573"/>
                </a:cubicBezTo>
              </a:path>
            </a:pathLst>
          </a:cu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4" name="אליפסה 43">
            <a:extLst>
              <a:ext uri="{FF2B5EF4-FFF2-40B4-BE49-F238E27FC236}">
                <a16:creationId xmlns:a16="http://schemas.microsoft.com/office/drawing/2014/main" id="{404B111D-EF8B-2C04-5CCB-554ED687F8E2}"/>
              </a:ext>
            </a:extLst>
          </p:cNvPr>
          <p:cNvSpPr/>
          <p:nvPr/>
        </p:nvSpPr>
        <p:spPr>
          <a:xfrm>
            <a:off x="2744260" y="2503110"/>
            <a:ext cx="188785" cy="1960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45" name="אליפסה 44">
            <a:extLst>
              <a:ext uri="{FF2B5EF4-FFF2-40B4-BE49-F238E27FC236}">
                <a16:creationId xmlns:a16="http://schemas.microsoft.com/office/drawing/2014/main" id="{7ADDB2B5-7A5F-D315-F208-21E823D94DAD}"/>
              </a:ext>
            </a:extLst>
          </p:cNvPr>
          <p:cNvSpPr/>
          <p:nvPr/>
        </p:nvSpPr>
        <p:spPr>
          <a:xfrm>
            <a:off x="3217295" y="2503110"/>
            <a:ext cx="188785" cy="1960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6" name="אליפסה 45">
            <a:extLst>
              <a:ext uri="{FF2B5EF4-FFF2-40B4-BE49-F238E27FC236}">
                <a16:creationId xmlns:a16="http://schemas.microsoft.com/office/drawing/2014/main" id="{FC4B53B0-31EF-C616-7A66-A1BD7D7C55DA}"/>
              </a:ext>
            </a:extLst>
          </p:cNvPr>
          <p:cNvSpPr/>
          <p:nvPr/>
        </p:nvSpPr>
        <p:spPr>
          <a:xfrm>
            <a:off x="3846948" y="2503110"/>
            <a:ext cx="188785" cy="1960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 name="אליפסה 46">
            <a:extLst>
              <a:ext uri="{FF2B5EF4-FFF2-40B4-BE49-F238E27FC236}">
                <a16:creationId xmlns:a16="http://schemas.microsoft.com/office/drawing/2014/main" id="{CFB215B9-DC8D-2143-D547-FF01EAB7A7A6}"/>
              </a:ext>
            </a:extLst>
          </p:cNvPr>
          <p:cNvSpPr/>
          <p:nvPr/>
        </p:nvSpPr>
        <p:spPr>
          <a:xfrm>
            <a:off x="4262037" y="2503110"/>
            <a:ext cx="188785" cy="1960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 name="אליפסה 47">
            <a:extLst>
              <a:ext uri="{FF2B5EF4-FFF2-40B4-BE49-F238E27FC236}">
                <a16:creationId xmlns:a16="http://schemas.microsoft.com/office/drawing/2014/main" id="{BA9CB47C-777B-21BF-FEBA-767BE75EAED7}"/>
              </a:ext>
            </a:extLst>
          </p:cNvPr>
          <p:cNvSpPr/>
          <p:nvPr/>
        </p:nvSpPr>
        <p:spPr>
          <a:xfrm>
            <a:off x="5531577" y="2503110"/>
            <a:ext cx="188785" cy="1960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9" name="אליפסה 48">
            <a:extLst>
              <a:ext uri="{FF2B5EF4-FFF2-40B4-BE49-F238E27FC236}">
                <a16:creationId xmlns:a16="http://schemas.microsoft.com/office/drawing/2014/main" id="{2D25682D-4A6D-A947-0345-91F91F6E49FF}"/>
              </a:ext>
            </a:extLst>
          </p:cNvPr>
          <p:cNvSpPr/>
          <p:nvPr/>
        </p:nvSpPr>
        <p:spPr>
          <a:xfrm>
            <a:off x="6216751" y="2503110"/>
            <a:ext cx="188785" cy="1960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0" name="אליפסה 49">
            <a:extLst>
              <a:ext uri="{FF2B5EF4-FFF2-40B4-BE49-F238E27FC236}">
                <a16:creationId xmlns:a16="http://schemas.microsoft.com/office/drawing/2014/main" id="{19ACEFA1-F6F6-AEBB-F4F3-CAE2BEDD3E7F}"/>
              </a:ext>
            </a:extLst>
          </p:cNvPr>
          <p:cNvSpPr/>
          <p:nvPr/>
        </p:nvSpPr>
        <p:spPr>
          <a:xfrm>
            <a:off x="6421288" y="2503110"/>
            <a:ext cx="188785" cy="1960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1" name="אליפסה 50">
            <a:extLst>
              <a:ext uri="{FF2B5EF4-FFF2-40B4-BE49-F238E27FC236}">
                <a16:creationId xmlns:a16="http://schemas.microsoft.com/office/drawing/2014/main" id="{B2C515B8-5596-C683-506F-BF13929DDFE4}"/>
              </a:ext>
            </a:extLst>
          </p:cNvPr>
          <p:cNvSpPr/>
          <p:nvPr/>
        </p:nvSpPr>
        <p:spPr>
          <a:xfrm>
            <a:off x="6596580" y="2503110"/>
            <a:ext cx="188785" cy="1960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2" name="אליפסה 51">
            <a:extLst>
              <a:ext uri="{FF2B5EF4-FFF2-40B4-BE49-F238E27FC236}">
                <a16:creationId xmlns:a16="http://schemas.microsoft.com/office/drawing/2014/main" id="{C429097F-B620-1DC5-8217-B2070E3081BE}"/>
              </a:ext>
            </a:extLst>
          </p:cNvPr>
          <p:cNvSpPr/>
          <p:nvPr/>
        </p:nvSpPr>
        <p:spPr>
          <a:xfrm>
            <a:off x="7216206" y="2503110"/>
            <a:ext cx="188785" cy="1960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3" name="אליפסה 52">
            <a:extLst>
              <a:ext uri="{FF2B5EF4-FFF2-40B4-BE49-F238E27FC236}">
                <a16:creationId xmlns:a16="http://schemas.microsoft.com/office/drawing/2014/main" id="{142766ED-917E-DDEA-A249-E06EC848C804}"/>
              </a:ext>
            </a:extLst>
          </p:cNvPr>
          <p:cNvSpPr/>
          <p:nvPr/>
        </p:nvSpPr>
        <p:spPr>
          <a:xfrm>
            <a:off x="6004612" y="2503110"/>
            <a:ext cx="188785" cy="1960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4" name="צורה חופשית: צורה 53">
            <a:extLst>
              <a:ext uri="{FF2B5EF4-FFF2-40B4-BE49-F238E27FC236}">
                <a16:creationId xmlns:a16="http://schemas.microsoft.com/office/drawing/2014/main" id="{13C81B01-E869-D8F5-FBEC-509F2AAB3FE7}"/>
              </a:ext>
            </a:extLst>
          </p:cNvPr>
          <p:cNvSpPr/>
          <p:nvPr/>
        </p:nvSpPr>
        <p:spPr>
          <a:xfrm>
            <a:off x="4531154" y="2851279"/>
            <a:ext cx="3029038" cy="849039"/>
          </a:xfrm>
          <a:custGeom>
            <a:avLst/>
            <a:gdLst>
              <a:gd name="connsiteX0" fmla="*/ 0 w 9119937"/>
              <a:gd name="connsiteY0" fmla="*/ 3609479 h 3645573"/>
              <a:gd name="connsiteX1" fmla="*/ 2755232 w 9119937"/>
              <a:gd name="connsiteY1" fmla="*/ 2731173 h 3645573"/>
              <a:gd name="connsiteX2" fmla="*/ 4523874 w 9119937"/>
              <a:gd name="connsiteY2" fmla="*/ 5 h 3645573"/>
              <a:gd name="connsiteX3" fmla="*/ 6376737 w 9119937"/>
              <a:gd name="connsiteY3" fmla="*/ 2707110 h 3645573"/>
              <a:gd name="connsiteX4" fmla="*/ 9119937 w 9119937"/>
              <a:gd name="connsiteY4" fmla="*/ 3645573 h 364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9937" h="3645573">
                <a:moveTo>
                  <a:pt x="0" y="3609479"/>
                </a:moveTo>
                <a:cubicBezTo>
                  <a:pt x="1000626" y="3471115"/>
                  <a:pt x="2001253" y="3332752"/>
                  <a:pt x="2755232" y="2731173"/>
                </a:cubicBezTo>
                <a:cubicBezTo>
                  <a:pt x="3509211" y="2129594"/>
                  <a:pt x="3920290" y="4015"/>
                  <a:pt x="4523874" y="5"/>
                </a:cubicBezTo>
                <a:cubicBezTo>
                  <a:pt x="5127458" y="-4005"/>
                  <a:pt x="5610727" y="2099515"/>
                  <a:pt x="6376737" y="2707110"/>
                </a:cubicBezTo>
                <a:cubicBezTo>
                  <a:pt x="7142748" y="3314705"/>
                  <a:pt x="8714874" y="3515231"/>
                  <a:pt x="9119937" y="3645573"/>
                </a:cubicBezTo>
              </a:path>
            </a:pathLst>
          </a:cu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55" name="צורה חופשית: צורה 54">
            <a:extLst>
              <a:ext uri="{FF2B5EF4-FFF2-40B4-BE49-F238E27FC236}">
                <a16:creationId xmlns:a16="http://schemas.microsoft.com/office/drawing/2014/main" id="{E18E9F3D-82D4-D3A0-AB9B-7EBA93201FB6}"/>
              </a:ext>
            </a:extLst>
          </p:cNvPr>
          <p:cNvSpPr/>
          <p:nvPr/>
        </p:nvSpPr>
        <p:spPr>
          <a:xfrm>
            <a:off x="2716604" y="2858018"/>
            <a:ext cx="1552652" cy="849039"/>
          </a:xfrm>
          <a:custGeom>
            <a:avLst/>
            <a:gdLst>
              <a:gd name="connsiteX0" fmla="*/ 0 w 9119937"/>
              <a:gd name="connsiteY0" fmla="*/ 3609479 h 3645573"/>
              <a:gd name="connsiteX1" fmla="*/ 2755232 w 9119937"/>
              <a:gd name="connsiteY1" fmla="*/ 2731173 h 3645573"/>
              <a:gd name="connsiteX2" fmla="*/ 4523874 w 9119937"/>
              <a:gd name="connsiteY2" fmla="*/ 5 h 3645573"/>
              <a:gd name="connsiteX3" fmla="*/ 6376737 w 9119937"/>
              <a:gd name="connsiteY3" fmla="*/ 2707110 h 3645573"/>
              <a:gd name="connsiteX4" fmla="*/ 9119937 w 9119937"/>
              <a:gd name="connsiteY4" fmla="*/ 3645573 h 364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9937" h="3645573">
                <a:moveTo>
                  <a:pt x="0" y="3609479"/>
                </a:moveTo>
                <a:cubicBezTo>
                  <a:pt x="1000626" y="3471115"/>
                  <a:pt x="2001253" y="3332752"/>
                  <a:pt x="2755232" y="2731173"/>
                </a:cubicBezTo>
                <a:cubicBezTo>
                  <a:pt x="3509211" y="2129594"/>
                  <a:pt x="3920290" y="4015"/>
                  <a:pt x="4523874" y="5"/>
                </a:cubicBezTo>
                <a:cubicBezTo>
                  <a:pt x="5127458" y="-4005"/>
                  <a:pt x="5610727" y="2099515"/>
                  <a:pt x="6376737" y="2707110"/>
                </a:cubicBezTo>
                <a:cubicBezTo>
                  <a:pt x="7142748" y="3314705"/>
                  <a:pt x="8714874" y="3515231"/>
                  <a:pt x="9119937" y="3645573"/>
                </a:cubicBezTo>
              </a:path>
            </a:pathLst>
          </a:cu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8009105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231136" y="448368"/>
            <a:ext cx="7729728" cy="1188720"/>
          </a:xfrm>
          <a:solidFill>
            <a:srgbClr val="FFFFFF"/>
          </a:solidFill>
        </p:spPr>
        <p:txBody>
          <a:bodyPr>
            <a:normAutofit fontScale="90000"/>
          </a:bodyPr>
          <a:lstStyle/>
          <a:p>
            <a:r>
              <a:rPr lang="en-US" sz="3200" dirty="0">
                <a:latin typeface="Times New Roman" panose="02020603050405020304" pitchFamily="18" charset="0"/>
                <a:cs typeface="Times New Roman" panose="02020603050405020304" pitchFamily="18" charset="0"/>
              </a:rPr>
              <a:t>Expectation maximizations motivation  </a:t>
            </a:r>
          </a:p>
        </p:txBody>
      </p:sp>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249680" y="1653530"/>
            <a:ext cx="8534400" cy="355094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endParaRPr lang="en-US" dirty="0"/>
          </a:p>
          <a:p>
            <a:pPr lvl="1"/>
            <a:r>
              <a:rPr lang="en-US" sz="2400" dirty="0"/>
              <a:t>With the first example we knew the colors of the dots and estimated the gaussian distribution .</a:t>
            </a:r>
          </a:p>
          <a:p>
            <a:pPr lvl="1"/>
            <a:r>
              <a:rPr lang="en-US" sz="2400" dirty="0"/>
              <a:t>With the second example we knew the gaussian distributions but we didn’t know which dot belonged to which gaussian. </a:t>
            </a:r>
          </a:p>
          <a:p>
            <a:endParaRPr lang="en-US" sz="2000" dirty="0"/>
          </a:p>
          <a:p>
            <a:endParaRPr lang="he-IL" dirty="0"/>
          </a:p>
        </p:txBody>
      </p:sp>
    </p:spTree>
    <p:extLst>
      <p:ext uri="{BB962C8B-B14F-4D97-AF65-F5344CB8AC3E}">
        <p14:creationId xmlns:p14="http://schemas.microsoft.com/office/powerpoint/2010/main" val="1933560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90A93-2A11-98B7-CE9D-AFD1D5111170}"/>
              </a:ext>
            </a:extLst>
          </p:cNvPr>
          <p:cNvSpPr>
            <a:spLocks noGrp="1"/>
          </p:cNvSpPr>
          <p:nvPr>
            <p:ph type="title"/>
          </p:nvPr>
        </p:nvSpPr>
        <p:spPr/>
        <p:txBody>
          <a:bodyPr/>
          <a:lstStyle/>
          <a:p>
            <a:r>
              <a:rPr lang="en-US" dirty="0"/>
              <a:t>Abstract</a:t>
            </a:r>
            <a:r>
              <a:rPr lang="he-IL" dirty="0"/>
              <a:t> </a:t>
            </a:r>
            <a:r>
              <a:rPr lang="en-US" dirty="0"/>
              <a:t> - ML</a:t>
            </a:r>
            <a:endParaRPr lang="LID4096" dirty="0"/>
          </a:p>
        </p:txBody>
      </p:sp>
      <p:sp>
        <p:nvSpPr>
          <p:cNvPr id="3" name="Content Placeholder 2">
            <a:extLst>
              <a:ext uri="{FF2B5EF4-FFF2-40B4-BE49-F238E27FC236}">
                <a16:creationId xmlns:a16="http://schemas.microsoft.com/office/drawing/2014/main" id="{A1D7B37C-65A3-7183-D7C7-765034E50FB9}"/>
              </a:ext>
            </a:extLst>
          </p:cNvPr>
          <p:cNvSpPr>
            <a:spLocks noGrp="1"/>
          </p:cNvSpPr>
          <p:nvPr>
            <p:ph idx="1"/>
          </p:nvPr>
        </p:nvSpPr>
        <p:spPr/>
        <p:txBody>
          <a:bodyPr/>
          <a:lstStyle/>
          <a:p>
            <a:r>
              <a:rPr lang="en-US" dirty="0"/>
              <a:t>We introduce a Privacy Preserving Expectation Maximization (PPEM) protocol that addresses privacy concerns in distributed algorithms. </a:t>
            </a:r>
          </a:p>
          <a:p>
            <a:r>
              <a:rPr lang="en-US" dirty="0"/>
              <a:t>The protocol combines the Expectation-Maximization (EM) algorithm and the Gaussian Mixture Model (GMM) to find maximum likelihood estimates in statistical models with hidden variables.</a:t>
            </a:r>
          </a:p>
          <a:p>
            <a:endParaRPr lang="LID4096" dirty="0"/>
          </a:p>
        </p:txBody>
      </p:sp>
    </p:spTree>
    <p:extLst>
      <p:ext uri="{BB962C8B-B14F-4D97-AF65-F5344CB8AC3E}">
        <p14:creationId xmlns:p14="http://schemas.microsoft.com/office/powerpoint/2010/main" val="8086757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231136" y="448368"/>
            <a:ext cx="7729728" cy="1188720"/>
          </a:xfrm>
          <a:solidFill>
            <a:srgbClr val="FFFFFF"/>
          </a:solidFill>
        </p:spPr>
        <p:txBody>
          <a:bodyPr>
            <a:normAutofit fontScale="90000"/>
          </a:bodyPr>
          <a:lstStyle/>
          <a:p>
            <a:r>
              <a:rPr lang="en-US" sz="3200" dirty="0">
                <a:latin typeface="Times New Roman" panose="02020603050405020304" pitchFamily="18" charset="0"/>
                <a:cs typeface="Times New Roman" panose="02020603050405020304" pitchFamily="18" charset="0"/>
              </a:rPr>
              <a:t>Expectation maximizations motivation  </a:t>
            </a:r>
          </a:p>
        </p:txBody>
      </p:sp>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249680" y="1993692"/>
            <a:ext cx="8534400" cy="355094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lvl="1"/>
            <a:r>
              <a:rPr lang="en-US" sz="2000" dirty="0"/>
              <a:t>The point here is that we need to know either the source of the observations to guess the gaussian parameters or know the gaussian parameters to guess the source of the observations.</a:t>
            </a:r>
          </a:p>
          <a:p>
            <a:pPr lvl="1"/>
            <a:endParaRPr lang="en-US" sz="2000" dirty="0"/>
          </a:p>
          <a:p>
            <a:pPr lvl="1"/>
            <a:r>
              <a:rPr lang="en-US" sz="2000" dirty="0"/>
              <a:t>The expectation maximization algorithm comes to solve this problem , given a number of distributions k with the source of the observations and the distributions unknown ,cluster the points into k clusters estimating the distribution and the sources of the observations.</a:t>
            </a:r>
            <a:endParaRPr lang="en-US" sz="2400" dirty="0"/>
          </a:p>
          <a:p>
            <a:endParaRPr lang="en-US" dirty="0"/>
          </a:p>
          <a:p>
            <a:endParaRPr lang="he-IL" dirty="0"/>
          </a:p>
        </p:txBody>
      </p:sp>
    </p:spTree>
    <p:extLst>
      <p:ext uri="{BB962C8B-B14F-4D97-AF65-F5344CB8AC3E}">
        <p14:creationId xmlns:p14="http://schemas.microsoft.com/office/powerpoint/2010/main" val="10386697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231136" y="448368"/>
            <a:ext cx="7729728" cy="1188720"/>
          </a:xfrm>
          <a:solidFill>
            <a:srgbClr val="FFFFFF"/>
          </a:solidFill>
        </p:spPr>
        <p:txBody>
          <a:bodyPr>
            <a:normAutofit/>
          </a:bodyPr>
          <a:lstStyle/>
          <a:p>
            <a:r>
              <a:rPr lang="en-US" sz="3200" dirty="0">
                <a:latin typeface="Times New Roman" panose="02020603050405020304" pitchFamily="18" charset="0"/>
                <a:cs typeface="Times New Roman" panose="02020603050405020304" pitchFamily="18" charset="0"/>
              </a:rPr>
              <a:t>Expectation maximizations</a:t>
            </a:r>
          </a:p>
        </p:txBody>
      </p:sp>
      <mc:AlternateContent xmlns:mc="http://schemas.openxmlformats.org/markup-compatibility/2006" xmlns:a14="http://schemas.microsoft.com/office/drawing/2010/main">
        <mc:Choice Requires="a14">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249680" y="1653530"/>
                <a:ext cx="8534400" cy="355094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endParaRPr lang="en-US" dirty="0"/>
              </a:p>
              <a:p>
                <a:pPr lvl="1"/>
                <a:r>
                  <a:rPr lang="en-US" sz="2000" dirty="0"/>
                  <a:t>The algorithm is comprised of 4 steps:</a:t>
                </a:r>
              </a:p>
              <a:p>
                <a:pPr marL="685800" lvl="1" indent="-457200">
                  <a:buAutoNum type="arabicPeriod"/>
                </a:pPr>
                <a:r>
                  <a:rPr lang="en-US" sz="2000" dirty="0"/>
                  <a:t>We chose random values for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𝜇</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𝜎</m:t>
                        </m:r>
                      </m:e>
                      <m:sub>
                        <m:r>
                          <a:rPr lang="en-US" sz="2000" b="0" i="1" smtClean="0">
                            <a:latin typeface="Cambria Math" panose="02040503050406030204" pitchFamily="18" charset="0"/>
                          </a:rPr>
                          <m:t>𝑘</m:t>
                        </m:r>
                      </m:sub>
                    </m:sSub>
                  </m:oMath>
                </a14:m>
                <a:r>
                  <a:rPr lang="en-US" dirty="0"/>
                  <a:t> </a:t>
                </a:r>
              </a:p>
              <a:p>
                <a:pPr marL="571500" lvl="1" indent="-342900">
                  <a:buAutoNum type="arabicPeriod"/>
                </a:pPr>
                <a:r>
                  <a:rPr lang="en-US" dirty="0"/>
                  <a:t>Expectation phase .</a:t>
                </a:r>
              </a:p>
              <a:p>
                <a:pPr marL="571500" lvl="1" indent="-342900">
                  <a:buAutoNum type="arabicPeriod"/>
                </a:pPr>
                <a:r>
                  <a:rPr lang="en-US" dirty="0"/>
                  <a:t>Maximization phase.</a:t>
                </a:r>
              </a:p>
              <a:p>
                <a:pPr marL="571500" lvl="1" indent="-342900">
                  <a:buAutoNum type="arabicPeriod"/>
                </a:pPr>
                <a:r>
                  <a:rPr lang="en-US" dirty="0"/>
                  <a:t>Repeat 2 and 3 until convergence </a:t>
                </a:r>
              </a:p>
              <a:p>
                <a:pPr marL="228600" lvl="1" indent="0">
                  <a:buNone/>
                </a:pPr>
                <a:endParaRPr lang="en-US" dirty="0"/>
              </a:p>
              <a:p>
                <a:endParaRPr lang="he-IL" dirty="0"/>
              </a:p>
            </p:txBody>
          </p:sp>
        </mc:Choice>
        <mc:Fallback xmlns="">
          <p:sp>
            <p:nvSpPr>
              <p:cNvPr id="4" name="מציין מיקום תוכן 2">
                <a:extLst>
                  <a:ext uri="{FF2B5EF4-FFF2-40B4-BE49-F238E27FC236}">
                    <a16:creationId xmlns:a16="http://schemas.microsoft.com/office/drawing/2014/main" id="{62DF5F91-E34C-6103-5880-58BA2B1EAF07}"/>
                  </a:ext>
                </a:extLst>
              </p:cNvPr>
              <p:cNvSpPr txBox="1">
                <a:spLocks noRot="1" noChangeAspect="1" noMove="1" noResize="1" noEditPoints="1" noAdjustHandles="1" noChangeArrowheads="1" noChangeShapeType="1" noTextEdit="1"/>
              </p:cNvSpPr>
              <p:nvPr/>
            </p:nvSpPr>
            <p:spPr>
              <a:xfrm>
                <a:off x="1249680" y="1653530"/>
                <a:ext cx="8534400" cy="3550940"/>
              </a:xfrm>
              <a:prstGeom prst="rect">
                <a:avLst/>
              </a:prstGeom>
              <a:blipFill>
                <a:blip r:embed="rId2"/>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29999590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231136" y="448368"/>
            <a:ext cx="7729728" cy="1188720"/>
          </a:xfrm>
          <a:solidFill>
            <a:srgbClr val="FFFFFF"/>
          </a:solidFill>
        </p:spPr>
        <p:txBody>
          <a:bodyPr>
            <a:normAutofit/>
          </a:bodyPr>
          <a:lstStyle/>
          <a:p>
            <a:r>
              <a:rPr lang="en-US" sz="3200" dirty="0">
                <a:latin typeface="Times New Roman" panose="02020603050405020304" pitchFamily="18" charset="0"/>
                <a:cs typeface="Times New Roman" panose="02020603050405020304" pitchFamily="18" charset="0"/>
              </a:rPr>
              <a:t>Expectation phase </a:t>
            </a:r>
          </a:p>
        </p:txBody>
      </p:sp>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249680" y="1639052"/>
            <a:ext cx="8534400" cy="425197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228600" lvl="1" indent="0">
              <a:buNone/>
            </a:pPr>
            <a:endParaRPr lang="en-US" sz="2000" dirty="0"/>
          </a:p>
          <a:p>
            <a:pPr marL="228600" lvl="1" indent="0">
              <a:buNone/>
            </a:pPr>
            <a:endParaRPr lang="en-US" sz="2000" dirty="0"/>
          </a:p>
          <a:p>
            <a:pPr marL="228600" lvl="1" indent="0">
              <a:buNone/>
            </a:pPr>
            <a:r>
              <a:rPr lang="en-US" sz="2000" dirty="0"/>
              <a:t>In this phase we assign each data point (dot) to a cluster probabilistically , meaning that we compute the probability that it came from a red distribution (cluster) as we have done in example 2.</a:t>
            </a:r>
          </a:p>
          <a:p>
            <a:pPr marL="228600" lvl="1" indent="0">
              <a:buNone/>
            </a:pPr>
            <a:endParaRPr lang="en-US" sz="2000" dirty="0"/>
          </a:p>
          <a:p>
            <a:pPr marL="228600" lvl="1" indent="0">
              <a:buNone/>
            </a:pPr>
            <a:endParaRPr lang="en-US" sz="2000" dirty="0"/>
          </a:p>
          <a:p>
            <a:pPr marL="228600" lvl="1" indent="0">
              <a:buNone/>
            </a:pPr>
            <a:endParaRPr lang="en-US" sz="2000" dirty="0"/>
          </a:p>
          <a:p>
            <a:pPr marL="228600" lvl="1" indent="0">
              <a:buNone/>
            </a:pPr>
            <a:endParaRPr lang="en-US" sz="2000" dirty="0"/>
          </a:p>
          <a:p>
            <a:pPr marL="0" indent="0">
              <a:buNone/>
            </a:pPr>
            <a:endParaRPr lang="en-US" dirty="0"/>
          </a:p>
        </p:txBody>
      </p:sp>
    </p:spTree>
    <p:extLst>
      <p:ext uri="{BB962C8B-B14F-4D97-AF65-F5344CB8AC3E}">
        <p14:creationId xmlns:p14="http://schemas.microsoft.com/office/powerpoint/2010/main" val="2693303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231136" y="448368"/>
            <a:ext cx="7729728" cy="1188720"/>
          </a:xfrm>
          <a:solidFill>
            <a:srgbClr val="FFFFFF"/>
          </a:solidFill>
        </p:spPr>
        <p:txBody>
          <a:bodyPr>
            <a:normAutofit/>
          </a:bodyPr>
          <a:lstStyle/>
          <a:p>
            <a:r>
              <a:rPr lang="en-US" sz="3200" dirty="0">
                <a:latin typeface="Times New Roman" panose="02020603050405020304" pitchFamily="18" charset="0"/>
                <a:cs typeface="Times New Roman" panose="02020603050405020304" pitchFamily="18" charset="0"/>
              </a:rPr>
              <a:t>Expectation phase </a:t>
            </a:r>
          </a:p>
        </p:txBody>
      </p:sp>
      <mc:AlternateContent xmlns:mc="http://schemas.openxmlformats.org/markup-compatibility/2006" xmlns:a14="http://schemas.microsoft.com/office/drawing/2010/main">
        <mc:Choice Requires="a14">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249680" y="1824540"/>
                <a:ext cx="8534400" cy="425197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228600" lvl="1" indent="0">
                  <a:buNone/>
                </a:pPr>
                <a:r>
                  <a:rPr lang="en-US" sz="2000" dirty="0"/>
                  <a:t>In other words we calculate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𝑟</m:t>
                        </m:r>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e>
                    </m:d>
                  </m:oMath>
                </a14:m>
                <a:r>
                  <a:rPr lang="en-US" sz="2000" dirty="0"/>
                  <a:t> for each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r>
                      <a:rPr lang="en-US" sz="2000" b="0" i="0" smtClean="0">
                        <a:latin typeface="Cambria Math" panose="02040503050406030204" pitchFamily="18" charset="0"/>
                      </a:rPr>
                      <m:t> </m:t>
                    </m:r>
                  </m:oMath>
                </a14:m>
                <a:r>
                  <a:rPr lang="en-US" sz="2000" dirty="0"/>
                  <a:t>but this time we add the probability of cluster b : </a:t>
                </a:r>
                <a:br>
                  <a:rPr lang="en-US" sz="2000" dirty="0"/>
                </a:br>
                <a:endParaRPr lang="en-US" sz="2000" dirty="0"/>
              </a:p>
              <a:p>
                <a:pPr marL="228600" lvl="1"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𝜋</m:t>
                      </m:r>
                      <m:r>
                        <a:rPr lang="en-US" sz="2000" b="0" i="1" smtClean="0">
                          <a:latin typeface="Cambria Math" panose="02040503050406030204" pitchFamily="18" charset="0"/>
                        </a:rPr>
                        <m:t>:</m:t>
                      </m:r>
                      <m:r>
                        <a:rPr lang="en-US" sz="2000" b="0" i="1" smtClean="0">
                          <a:latin typeface="Cambria Math" panose="02040503050406030204" pitchFamily="18" charset="0"/>
                        </a:rPr>
                        <m:t>𝑝𝑟𝑜𝑏𝑎𝑏𝑖𝑙𝑖𝑡𝑦</m:t>
                      </m:r>
                      <m:r>
                        <a:rPr lang="en-US" sz="2000" b="0" i="1" smtClean="0">
                          <a:latin typeface="Cambria Math" panose="02040503050406030204" pitchFamily="18" charset="0"/>
                        </a:rPr>
                        <m:t> </m:t>
                      </m:r>
                      <m:r>
                        <a:rPr lang="en-US" sz="2000" b="0" i="1" smtClean="0">
                          <a:latin typeface="Cambria Math" panose="02040503050406030204" pitchFamily="18" charset="0"/>
                        </a:rPr>
                        <m:t>𝑜𝑓</m:t>
                      </m:r>
                      <m:r>
                        <a:rPr lang="en-US" sz="2000" b="0" i="1" smtClean="0">
                          <a:latin typeface="Cambria Math" panose="02040503050406030204" pitchFamily="18" charset="0"/>
                        </a:rPr>
                        <m:t> </m:t>
                      </m:r>
                      <m:r>
                        <a:rPr lang="en-US" sz="2000" b="0" i="1" smtClean="0">
                          <a:latin typeface="Cambria Math" panose="02040503050406030204" pitchFamily="18" charset="0"/>
                        </a:rPr>
                        <m:t>𝑐𝑙𝑢𝑠𝑡𝑒𝑟</m:t>
                      </m:r>
                      <m:r>
                        <a:rPr lang="en-US" sz="2000" b="0" i="1" smtClean="0">
                          <a:latin typeface="Cambria Math" panose="02040503050406030204" pitchFamily="18" charset="0"/>
                        </a:rPr>
                        <m:t> </m:t>
                      </m:r>
                      <m:r>
                        <a:rPr lang="en-US" sz="2000" b="0" i="1" smtClean="0">
                          <a:latin typeface="Cambria Math" panose="02040503050406030204" pitchFamily="18" charset="0"/>
                        </a:rPr>
                        <m:t>𝑏</m:t>
                      </m:r>
                      <m:r>
                        <a:rPr lang="en-US" sz="2000" b="0" i="1" smtClean="0">
                          <a:latin typeface="Cambria Math" panose="02040503050406030204" pitchFamily="18" charset="0"/>
                        </a:rPr>
                        <m:t> (</m:t>
                      </m:r>
                      <m:r>
                        <a:rPr lang="en-US" sz="2000" b="0" i="1" smtClean="0">
                          <a:latin typeface="Cambria Math" panose="02040503050406030204" pitchFamily="18" charset="0"/>
                        </a:rPr>
                        <m:t>𝑠𝑒𝑐𝑜𝑛𝑑</m:t>
                      </m:r>
                      <m:r>
                        <a:rPr lang="en-US" sz="2000" b="0" i="1" smtClean="0">
                          <a:latin typeface="Cambria Math" panose="02040503050406030204" pitchFamily="18" charset="0"/>
                        </a:rPr>
                        <m:t> </m:t>
                      </m:r>
                      <m:r>
                        <a:rPr lang="en-US" sz="2000" b="0" i="1" smtClean="0">
                          <a:latin typeface="Cambria Math" panose="02040503050406030204" pitchFamily="18" charset="0"/>
                        </a:rPr>
                        <m:t>𝑐𝑙𝑢𝑠𝑡𝑒𝑟</m:t>
                      </m:r>
                      <m:r>
                        <a:rPr lang="en-US" sz="2000" b="0" i="1" smtClean="0">
                          <a:latin typeface="Cambria Math" panose="02040503050406030204" pitchFamily="18" charset="0"/>
                        </a:rPr>
                        <m:t>)</m:t>
                      </m:r>
                    </m:oMath>
                  </m:oMathPara>
                </a14:m>
                <a:endParaRPr lang="en-US" sz="2000" dirty="0"/>
              </a:p>
              <a:p>
                <a:pPr marL="228600" lvl="1" indent="0">
                  <a:buNone/>
                </a:pPr>
                <a:endParaRPr lang="en-US" sz="2000" dirty="0"/>
              </a:p>
              <a:p>
                <a:pPr marL="228600" lvl="1" indent="0">
                  <a:buNone/>
                </a:pPr>
                <a:r>
                  <a:rPr lang="en-US" sz="2000" dirty="0"/>
                  <a:t>Meaning in the following equation:</a:t>
                </a:r>
              </a:p>
              <a:p>
                <a:pPr marL="228600" lvl="1" indent="0">
                  <a:buNone/>
                </a:pPr>
                <a:endParaRPr lang="en-US" sz="2000" dirty="0"/>
              </a:p>
              <a:p>
                <a:pPr marL="228600" lvl="1" indent="0">
                  <a:buNone/>
                </a:pPr>
                <a:r>
                  <a:rPr lang="en-US" sz="2000" dirty="0"/>
                  <a:t> </a:t>
                </a:r>
                <a14:m>
                  <m:oMath xmlns:m="http://schemas.openxmlformats.org/officeDocument/2006/math">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i="1">
                            <a:latin typeface="Cambria Math" panose="02040503050406030204" pitchFamily="18" charset="0"/>
                          </a:rPr>
                          <m:t>𝑟</m:t>
                        </m:r>
                      </m:e>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d>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𝑃</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𝑟</m:t>
                        </m:r>
                        <m:r>
                          <a:rPr lang="en-US" sz="2000" i="1">
                            <a:latin typeface="Cambria Math" panose="02040503050406030204" pitchFamily="18" charset="0"/>
                          </a:rPr>
                          <m:t>) </m:t>
                        </m:r>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i="1">
                                <a:latin typeface="Cambria Math" panose="02040503050406030204" pitchFamily="18" charset="0"/>
                              </a:rPr>
                              <m:t>𝑟</m:t>
                            </m:r>
                          </m:e>
                        </m:d>
                      </m:num>
                      <m:den>
                        <m:r>
                          <a:rPr lang="en-US" sz="2000" i="1">
                            <a:latin typeface="Cambria Math" panose="02040503050406030204" pitchFamily="18" charset="0"/>
                          </a:rPr>
                          <m:t>𝑃</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i="1">
                                <a:latin typeface="Cambria Math" panose="02040503050406030204" pitchFamily="18" charset="0"/>
                              </a:rPr>
                              <m:t>𝑟</m:t>
                            </m:r>
                          </m:e>
                        </m:d>
                        <m:r>
                          <a:rPr lang="en-US" sz="2000" i="1">
                            <a:latin typeface="Cambria Math" panose="02040503050406030204" pitchFamily="18" charset="0"/>
                          </a:rPr>
                          <m:t>+</m:t>
                        </m:r>
                        <m:r>
                          <a:rPr lang="en-US" sz="2000" i="1">
                            <a:latin typeface="Cambria Math" panose="02040503050406030204" pitchFamily="18" charset="0"/>
                          </a:rPr>
                          <m:t>𝑃</m:t>
                        </m:r>
                        <m:d>
                          <m:dPr>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d>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𝑃</m:t>
                        </m:r>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m:t>
                        </m:r>
                      </m:den>
                    </m:f>
                    <m:r>
                      <a:rPr lang="en-US" sz="2000" b="0" i="1" smtClean="0">
                        <a:latin typeface="Cambria Math" panose="02040503050406030204" pitchFamily="18" charset="0"/>
                      </a:rPr>
                      <m:t> </m:t>
                    </m:r>
                  </m:oMath>
                </a14:m>
                <a:r>
                  <a:rPr lang="en-US" sz="1800" dirty="0"/>
                  <a:t>  We assign </a:t>
                </a:r>
                <a14:m>
                  <m:oMath xmlns:m="http://schemas.openxmlformats.org/officeDocument/2006/math">
                    <m:r>
                      <a:rPr lang="en-US" sz="1800" i="1" dirty="0" smtClean="0">
                        <a:latin typeface="Cambria Math" panose="02040503050406030204" pitchFamily="18" charset="0"/>
                      </a:rPr>
                      <m:t>𝑃</m:t>
                    </m:r>
                    <m:d>
                      <m:dPr>
                        <m:ctrlPr>
                          <a:rPr lang="en-US" sz="1800" i="1" dirty="0" smtClean="0">
                            <a:latin typeface="Cambria Math" panose="02040503050406030204" pitchFamily="18" charset="0"/>
                          </a:rPr>
                        </m:ctrlPr>
                      </m:dPr>
                      <m:e>
                        <m:r>
                          <a:rPr lang="en-US" sz="1800" i="1" dirty="0" smtClean="0">
                            <a:latin typeface="Cambria Math" panose="02040503050406030204" pitchFamily="18" charset="0"/>
                          </a:rPr>
                          <m:t>𝑟</m:t>
                        </m:r>
                      </m:e>
                    </m:d>
                    <m:r>
                      <a:rPr lang="en-US" sz="1800" b="0" i="1" dirty="0" smtClean="0">
                        <a:latin typeface="Cambria Math" panose="02040503050406030204" pitchFamily="18" charset="0"/>
                      </a:rPr>
                      <m:t>=</m:t>
                    </m:r>
                    <m:r>
                      <a:rPr lang="en-US" sz="1800" b="0" i="1" dirty="0" smtClean="0">
                        <a:latin typeface="Cambria Math" panose="02040503050406030204" pitchFamily="18" charset="0"/>
                      </a:rPr>
                      <m:t>1</m:t>
                    </m:r>
                    <m:r>
                      <a:rPr lang="en-US" sz="1800" b="0" i="1" dirty="0" smtClean="0">
                        <a:latin typeface="Cambria Math" panose="02040503050406030204" pitchFamily="18" charset="0"/>
                      </a:rPr>
                      <m:t>−</m:t>
                    </m:r>
                    <m:r>
                      <a:rPr lang="en-US" sz="1800" b="0" i="1" dirty="0" smtClean="0">
                        <a:latin typeface="Cambria Math" panose="02040503050406030204" pitchFamily="18" charset="0"/>
                      </a:rPr>
                      <m:t>𝜋</m:t>
                    </m:r>
                    <m:r>
                      <a:rPr lang="en-US" sz="1800" b="0" i="1" dirty="0" smtClean="0">
                        <a:latin typeface="Cambria Math" panose="02040503050406030204" pitchFamily="18" charset="0"/>
                      </a:rPr>
                      <m:t> ,</m:t>
                    </m:r>
                    <m:r>
                      <a:rPr lang="en-US" sz="1800" b="0" i="1" dirty="0" smtClean="0">
                        <a:latin typeface="Cambria Math" panose="02040503050406030204" pitchFamily="18" charset="0"/>
                      </a:rPr>
                      <m:t>𝑃</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𝑏</m:t>
                        </m:r>
                      </m:e>
                    </m:d>
                    <m:r>
                      <a:rPr lang="en-US" sz="1800" b="0" i="1" dirty="0" smtClean="0">
                        <a:latin typeface="Cambria Math" panose="02040503050406030204" pitchFamily="18" charset="0"/>
                      </a:rPr>
                      <m:t>=</m:t>
                    </m:r>
                    <m:r>
                      <a:rPr lang="en-US" sz="1800" b="0" i="1" dirty="0" smtClean="0">
                        <a:latin typeface="Cambria Math" panose="02040503050406030204" pitchFamily="18" charset="0"/>
                      </a:rPr>
                      <m:t>𝜋</m:t>
                    </m:r>
                  </m:oMath>
                </a14:m>
                <a:endParaRPr lang="en-US" sz="2000" dirty="0"/>
              </a:p>
              <a:p>
                <a:pPr marL="228600" lvl="1" indent="0">
                  <a:buNone/>
                </a:pPr>
                <a:endParaRPr lang="en-US" sz="2000" dirty="0"/>
              </a:p>
              <a:p>
                <a:pPr marL="228600" lvl="1" indent="0">
                  <a:buNone/>
                </a:pPr>
                <a:endParaRPr lang="en-US" sz="2000" dirty="0"/>
              </a:p>
              <a:p>
                <a:pPr marL="228600" lvl="1" indent="0">
                  <a:buNone/>
                </a:pPr>
                <a:endParaRPr lang="en-US" sz="2000" dirty="0"/>
              </a:p>
              <a:p>
                <a:pPr marL="228600" lvl="1" indent="0">
                  <a:buNone/>
                </a:pPr>
                <a:endParaRPr lang="en-US" sz="2000" dirty="0"/>
              </a:p>
              <a:p>
                <a:pPr marL="0" indent="0">
                  <a:buNone/>
                </a:pPr>
                <a:endParaRPr lang="en-US" dirty="0"/>
              </a:p>
            </p:txBody>
          </p:sp>
        </mc:Choice>
        <mc:Fallback xmlns="">
          <p:sp>
            <p:nvSpPr>
              <p:cNvPr id="4" name="מציין מיקום תוכן 2">
                <a:extLst>
                  <a:ext uri="{FF2B5EF4-FFF2-40B4-BE49-F238E27FC236}">
                    <a16:creationId xmlns:a16="http://schemas.microsoft.com/office/drawing/2014/main" id="{62DF5F91-E34C-6103-5880-58BA2B1EAF07}"/>
                  </a:ext>
                </a:extLst>
              </p:cNvPr>
              <p:cNvSpPr txBox="1">
                <a:spLocks noRot="1" noChangeAspect="1" noMove="1" noResize="1" noEditPoints="1" noAdjustHandles="1" noChangeArrowheads="1" noChangeShapeType="1" noTextEdit="1"/>
              </p:cNvSpPr>
              <p:nvPr/>
            </p:nvSpPr>
            <p:spPr>
              <a:xfrm>
                <a:off x="1249680" y="1824540"/>
                <a:ext cx="8534400" cy="4251970"/>
              </a:xfrm>
              <a:prstGeom prst="rect">
                <a:avLst/>
              </a:prstGeom>
              <a:blipFill>
                <a:blip r:embed="rId2"/>
                <a:stretch>
                  <a:fillRect t="-716"/>
                </a:stretch>
              </a:blipFill>
            </p:spPr>
            <p:txBody>
              <a:bodyPr/>
              <a:lstStyle/>
              <a:p>
                <a:r>
                  <a:rPr lang="he-IL">
                    <a:noFill/>
                  </a:rPr>
                  <a:t> </a:t>
                </a:r>
              </a:p>
            </p:txBody>
          </p:sp>
        </mc:Fallback>
      </mc:AlternateContent>
    </p:spTree>
    <p:extLst>
      <p:ext uri="{BB962C8B-B14F-4D97-AF65-F5344CB8AC3E}">
        <p14:creationId xmlns:p14="http://schemas.microsoft.com/office/powerpoint/2010/main" val="2365043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231136" y="448368"/>
            <a:ext cx="7729728" cy="1188720"/>
          </a:xfrm>
          <a:solidFill>
            <a:srgbClr val="FFFFFF"/>
          </a:solidFill>
        </p:spPr>
        <p:txBody>
          <a:bodyPr>
            <a:normAutofit/>
          </a:bodyPr>
          <a:lstStyle/>
          <a:p>
            <a:r>
              <a:rPr lang="en-US" sz="3200" dirty="0">
                <a:latin typeface="Times New Roman" panose="02020603050405020304" pitchFamily="18" charset="0"/>
                <a:cs typeface="Times New Roman" panose="02020603050405020304" pitchFamily="18" charset="0"/>
              </a:rPr>
              <a:t>Maximization phase </a:t>
            </a:r>
          </a:p>
        </p:txBody>
      </p:sp>
      <mc:AlternateContent xmlns:mc="http://schemas.openxmlformats.org/markup-compatibility/2006" xmlns:a14="http://schemas.microsoft.com/office/drawing/2010/main">
        <mc:Choice Requires="a14">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426464" y="1637088"/>
                <a:ext cx="8534400" cy="355094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US" dirty="0"/>
                  <a:t>  let k=2 so that we use simplified symbols and terms </a:t>
                </a:r>
              </a:p>
              <a:p>
                <a:pPr marL="228600" lvl="1" indent="0">
                  <a:buNone/>
                </a:pPr>
                <a:r>
                  <a:rPr lang="en-US" sz="2000" dirty="0"/>
                  <a:t>Now we update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𝜇</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𝜎</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m:t>
                    </m:r>
                    <m:r>
                      <a:rPr lang="en-US" sz="2000" b="0" i="1" smtClean="0">
                        <a:latin typeface="Cambria Math" panose="02040503050406030204" pitchFamily="18" charset="0"/>
                      </a:rPr>
                      <m:t>𝜋</m:t>
                    </m:r>
                  </m:oMath>
                </a14:m>
                <a:r>
                  <a:rPr lang="en-US" sz="2000" dirty="0"/>
                  <a:t> for each gaussian(cluster) based on the new points in each cluster that we found in the previous phase . </a:t>
                </a:r>
              </a:p>
              <a:p>
                <a:pPr marL="228600" lvl="1" indent="0">
                  <a:buNone/>
                </a:pPr>
                <a:r>
                  <a:rPr lang="en-US" sz="2000" dirty="0"/>
                  <a:t>Just like we did in the first example when we had the colors of the dots but not the parameters of the gaussian but this time we will use the</a:t>
                </a:r>
                <a14:m>
                  <m:oMath xmlns:m="http://schemas.openxmlformats.org/officeDocument/2006/math">
                    <m:r>
                      <a:rPr lang="en-US" sz="2000" b="0" i="0" smtClean="0">
                        <a:latin typeface="Cambria Math" panose="02040503050406030204" pitchFamily="18" charset="0"/>
                      </a:rPr>
                      <m:t> </m:t>
                    </m:r>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b="0" i="1" smtClean="0">
                            <a:latin typeface="Cambria Math" panose="02040503050406030204" pitchFamily="18" charset="0"/>
                          </a:rPr>
                          <m:t>𝑟</m:t>
                        </m:r>
                      </m:e>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d>
                    <m:r>
                      <a:rPr lang="en-US" sz="2000" b="0" i="1" smtClean="0">
                        <a:latin typeface="Cambria Math" panose="02040503050406030204" pitchFamily="18" charset="0"/>
                      </a:rPr>
                      <m:t> </m:t>
                    </m:r>
                  </m:oMath>
                </a14:m>
                <a:r>
                  <a:rPr lang="en-US" sz="2000" dirty="0"/>
                  <a:t>in calculating </a:t>
                </a:r>
                <a14:m>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𝜎</m:t>
                        </m:r>
                      </m:e>
                      <m:sub>
                        <m:r>
                          <a:rPr lang="en-US" sz="2000" b="0" i="1" smtClean="0">
                            <a:latin typeface="Cambria Math" panose="02040503050406030204" pitchFamily="18" charset="0"/>
                          </a:rPr>
                          <m:t>𝑟</m:t>
                        </m:r>
                      </m:sub>
                      <m:sup>
                        <m:r>
                          <a:rPr lang="en-US" sz="2000" b="0" i="1" smtClean="0">
                            <a:latin typeface="Cambria Math" panose="02040503050406030204" pitchFamily="18" charset="0"/>
                          </a:rPr>
                          <m:t>2</m:t>
                        </m:r>
                      </m:sup>
                    </m:sSub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𝜇</m:t>
                        </m:r>
                      </m:e>
                      <m:sub>
                        <m:r>
                          <a:rPr lang="en-US" sz="2000" b="0" i="1" smtClean="0">
                            <a:latin typeface="Cambria Math" panose="02040503050406030204" pitchFamily="18" charset="0"/>
                          </a:rPr>
                          <m:t>𝑟</m:t>
                        </m:r>
                      </m:sub>
                    </m:sSub>
                  </m:oMath>
                </a14:m>
                <a:r>
                  <a:rPr lang="en-US" sz="2000" dirty="0"/>
                  <a:t> and update the probability of the second cluster </a:t>
                </a:r>
                <a14:m>
                  <m:oMath xmlns:m="http://schemas.openxmlformats.org/officeDocument/2006/math">
                    <m:r>
                      <a:rPr lang="en-US" sz="2000" b="0" i="1" smtClean="0">
                        <a:latin typeface="Cambria Math" panose="02040503050406030204" pitchFamily="18" charset="0"/>
                      </a:rPr>
                      <m:t>𝜋</m:t>
                    </m:r>
                  </m:oMath>
                </a14:m>
                <a:r>
                  <a:rPr lang="en-US" sz="2000" dirty="0"/>
                  <a:t>:</a:t>
                </a:r>
              </a:p>
              <a:p>
                <a:pPr marL="228600" lvl="1" indent="0">
                  <a:buNone/>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𝛾</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r>
                      <a:rPr lang="en-US" sz="2000" b="0" i="1" smtClean="0">
                        <a:latin typeface="Cambria Math" panose="02040503050406030204" pitchFamily="18" charset="0"/>
                      </a:rPr>
                      <m:t>𝑟</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oMath>
                </a14:m>
                <a:r>
                  <a:rPr lang="en-US" sz="2000" dirty="0"/>
                  <a:t> </a:t>
                </a:r>
              </a:p>
              <a:p>
                <a:pPr marL="228600" lvl="1" indent="0">
                  <a:buNone/>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𝜇</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𝛾</m:t>
                            </m:r>
                          </m:e>
                          <m:sub>
                            <m:r>
                              <a:rPr lang="en-US" sz="2000" b="0" i="1" smtClean="0">
                                <a:latin typeface="Cambria Math" panose="02040503050406030204" pitchFamily="18" charset="0"/>
                              </a:rPr>
                              <m:t>𝑖</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num>
                      <m:den>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𝛾</m:t>
                            </m:r>
                          </m:e>
                          <m:sub>
                            <m:r>
                              <a:rPr lang="en-US" sz="2000" b="0" i="1" smtClean="0">
                                <a:latin typeface="Cambria Math" panose="02040503050406030204" pitchFamily="18" charset="0"/>
                              </a:rPr>
                              <m:t>𝑖</m:t>
                            </m:r>
                          </m:sub>
                        </m:sSub>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𝜎</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𝛾</m:t>
                            </m:r>
                          </m:e>
                          <m:sub>
                            <m:r>
                              <a:rPr lang="en-US" sz="2000" i="1">
                                <a:latin typeface="Cambria Math" panose="02040503050406030204" pitchFamily="18" charset="0"/>
                              </a:rPr>
                              <m:t>𝑖</m:t>
                            </m:r>
                          </m:sub>
                        </m:sSub>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𝜇</m:t>
                                    </m:r>
                                  </m:e>
                                  <m:sub>
                                    <m:r>
                                      <a:rPr lang="en-US" sz="2000" b="0" i="1" smtClean="0">
                                        <a:latin typeface="Cambria Math" panose="02040503050406030204" pitchFamily="18" charset="0"/>
                                      </a:rPr>
                                      <m:t>𝑟</m:t>
                                    </m:r>
                                  </m:sub>
                                </m:sSub>
                              </m:e>
                            </m:d>
                          </m:e>
                          <m:sup>
                            <m:r>
                              <a:rPr lang="en-US" sz="2000" b="0" i="1" smtClean="0">
                                <a:latin typeface="Cambria Math" panose="02040503050406030204" pitchFamily="18" charset="0"/>
                              </a:rPr>
                              <m:t>2</m:t>
                            </m:r>
                          </m:sup>
                        </m:sSup>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𝛾</m:t>
                            </m:r>
                          </m:e>
                          <m:sub>
                            <m:r>
                              <a:rPr lang="en-US" sz="2000" i="1">
                                <a:latin typeface="Cambria Math" panose="02040503050406030204" pitchFamily="18" charset="0"/>
                              </a:rPr>
                              <m:t>𝑖</m:t>
                            </m:r>
                          </m:sub>
                        </m:sSub>
                      </m:den>
                    </m:f>
                    <m:r>
                      <a:rPr lang="en-US" sz="2000" b="0" i="1" smtClean="0">
                        <a:latin typeface="Cambria Math" panose="02040503050406030204" pitchFamily="18" charset="0"/>
                      </a:rPr>
                      <m:t>,   </m:t>
                    </m:r>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𝑟</m:t>
                        </m:r>
                      </m:e>
                    </m:d>
                    <m:r>
                      <a:rPr lang="en-US" sz="2000" b="0" i="1" smtClean="0">
                        <a:latin typeface="Cambria Math" panose="02040503050406030204" pitchFamily="18" charset="0"/>
                      </a:rPr>
                      <m:t>=</m:t>
                    </m:r>
                    <m:r>
                      <a:rPr lang="en-US" sz="2000" b="0" i="1" smtClean="0">
                        <a:latin typeface="Cambria Math" panose="02040503050406030204" pitchFamily="18" charset="0"/>
                      </a:rPr>
                      <m:t>1</m:t>
                    </m:r>
                    <m:r>
                      <a:rPr lang="en-US" sz="2000" b="0" i="1" smtClean="0">
                        <a:latin typeface="Cambria Math" panose="02040503050406030204" pitchFamily="18" charset="0"/>
                      </a:rPr>
                      <m:t>−</m:t>
                    </m:r>
                    <m:r>
                      <a:rPr lang="en-US" sz="2000" b="0" i="1" smtClean="0">
                        <a:latin typeface="Cambria Math" panose="02040503050406030204" pitchFamily="18" charset="0"/>
                      </a:rPr>
                      <m:t>𝜋</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𝑛</m:t>
                        </m:r>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𝛾</m:t>
                        </m:r>
                      </m:e>
                      <m:sub>
                        <m:r>
                          <a:rPr lang="en-US" sz="2000" b="0" i="1" smtClean="0">
                            <a:latin typeface="Cambria Math" panose="02040503050406030204" pitchFamily="18" charset="0"/>
                          </a:rPr>
                          <m:t>𝑖</m:t>
                        </m:r>
                      </m:sub>
                    </m:sSub>
                  </m:oMath>
                </a14:m>
                <a:r>
                  <a:rPr lang="en-US" sz="2000" dirty="0"/>
                  <a:t> </a:t>
                </a:r>
              </a:p>
              <a:p>
                <a:pPr marL="228600" lvl="1" indent="0">
                  <a:buNone/>
                </a:pPr>
                <a:endParaRPr lang="en-US" sz="2000" dirty="0"/>
              </a:p>
              <a:p>
                <a:pPr marL="228600" lvl="1" indent="0">
                  <a:buNone/>
                </a:pPr>
                <a:endParaRPr lang="en-US" sz="2000" dirty="0"/>
              </a:p>
              <a:p>
                <a:pPr marL="0" indent="0">
                  <a:buNone/>
                </a:pPr>
                <a:endParaRPr lang="en-US" dirty="0"/>
              </a:p>
            </p:txBody>
          </p:sp>
        </mc:Choice>
        <mc:Fallback xmlns="">
          <p:sp>
            <p:nvSpPr>
              <p:cNvPr id="4" name="מציין מיקום תוכן 2">
                <a:extLst>
                  <a:ext uri="{FF2B5EF4-FFF2-40B4-BE49-F238E27FC236}">
                    <a16:creationId xmlns:a16="http://schemas.microsoft.com/office/drawing/2014/main" id="{62DF5F91-E34C-6103-5880-58BA2B1EAF07}"/>
                  </a:ext>
                </a:extLst>
              </p:cNvPr>
              <p:cNvSpPr txBox="1">
                <a:spLocks noRot="1" noChangeAspect="1" noMove="1" noResize="1" noEditPoints="1" noAdjustHandles="1" noChangeArrowheads="1" noChangeShapeType="1" noTextEdit="1"/>
              </p:cNvSpPr>
              <p:nvPr/>
            </p:nvSpPr>
            <p:spPr>
              <a:xfrm>
                <a:off x="1426464" y="1637088"/>
                <a:ext cx="8534400" cy="3550940"/>
              </a:xfrm>
              <a:prstGeom prst="rect">
                <a:avLst/>
              </a:prstGeom>
              <a:blipFill>
                <a:blip r:embed="rId2"/>
                <a:stretch>
                  <a:fillRect t="-1031" r="-1500"/>
                </a:stretch>
              </a:blipFill>
            </p:spPr>
            <p:txBody>
              <a:bodyPr/>
              <a:lstStyle/>
              <a:p>
                <a:r>
                  <a:rPr lang="he-IL">
                    <a:noFill/>
                  </a:rPr>
                  <a:t> </a:t>
                </a:r>
              </a:p>
            </p:txBody>
          </p:sp>
        </mc:Fallback>
      </mc:AlternateContent>
    </p:spTree>
    <p:extLst>
      <p:ext uri="{BB962C8B-B14F-4D97-AF65-F5344CB8AC3E}">
        <p14:creationId xmlns:p14="http://schemas.microsoft.com/office/powerpoint/2010/main" val="28248730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231136" y="448368"/>
            <a:ext cx="7729728" cy="1188720"/>
          </a:xfrm>
          <a:solidFill>
            <a:srgbClr val="FFFFFF"/>
          </a:solidFill>
        </p:spPr>
        <p:txBody>
          <a:bodyPr>
            <a:normAutofit fontScale="90000"/>
          </a:bodyPr>
          <a:lstStyle/>
          <a:p>
            <a:r>
              <a:rPr lang="en-US" sz="3200" dirty="0">
                <a:latin typeface="Times New Roman" panose="02020603050405020304" pitchFamily="18" charset="0"/>
                <a:cs typeface="Times New Roman" panose="02020603050405020304" pitchFamily="18" charset="0"/>
              </a:rPr>
              <a:t>Example of the algorithm in 1-d</a:t>
            </a:r>
          </a:p>
        </p:txBody>
      </p:sp>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249680" y="1653530"/>
            <a:ext cx="8534400" cy="355094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US" dirty="0"/>
              <a:t>Firstly we  will assign 2 random gaussian distributions  (meaning their parameters) </a:t>
            </a:r>
          </a:p>
          <a:p>
            <a:pPr marL="0" indent="0">
              <a:buNone/>
            </a:pPr>
            <a:endParaRPr lang="he-IL" dirty="0"/>
          </a:p>
        </p:txBody>
      </p:sp>
      <p:sp>
        <p:nvSpPr>
          <p:cNvPr id="3" name="צורה חופשית: צורה 2">
            <a:extLst>
              <a:ext uri="{FF2B5EF4-FFF2-40B4-BE49-F238E27FC236}">
                <a16:creationId xmlns:a16="http://schemas.microsoft.com/office/drawing/2014/main" id="{26F203A5-ECB0-0AC7-1FA6-F5655BC9E849}"/>
              </a:ext>
            </a:extLst>
          </p:cNvPr>
          <p:cNvSpPr/>
          <p:nvPr/>
        </p:nvSpPr>
        <p:spPr>
          <a:xfrm>
            <a:off x="1992582" y="2842977"/>
            <a:ext cx="1682207" cy="926431"/>
          </a:xfrm>
          <a:custGeom>
            <a:avLst/>
            <a:gdLst>
              <a:gd name="connsiteX0" fmla="*/ 0 w 9119937"/>
              <a:gd name="connsiteY0" fmla="*/ 3609479 h 3645573"/>
              <a:gd name="connsiteX1" fmla="*/ 2755232 w 9119937"/>
              <a:gd name="connsiteY1" fmla="*/ 2731173 h 3645573"/>
              <a:gd name="connsiteX2" fmla="*/ 4523874 w 9119937"/>
              <a:gd name="connsiteY2" fmla="*/ 5 h 3645573"/>
              <a:gd name="connsiteX3" fmla="*/ 6376737 w 9119937"/>
              <a:gd name="connsiteY3" fmla="*/ 2707110 h 3645573"/>
              <a:gd name="connsiteX4" fmla="*/ 9119937 w 9119937"/>
              <a:gd name="connsiteY4" fmla="*/ 3645573 h 364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9937" h="3645573">
                <a:moveTo>
                  <a:pt x="0" y="3609479"/>
                </a:moveTo>
                <a:cubicBezTo>
                  <a:pt x="1000626" y="3471115"/>
                  <a:pt x="2001253" y="3332752"/>
                  <a:pt x="2755232" y="2731173"/>
                </a:cubicBezTo>
                <a:cubicBezTo>
                  <a:pt x="3509211" y="2129594"/>
                  <a:pt x="3920290" y="4015"/>
                  <a:pt x="4523874" y="5"/>
                </a:cubicBezTo>
                <a:cubicBezTo>
                  <a:pt x="5127458" y="-4005"/>
                  <a:pt x="5610727" y="2099515"/>
                  <a:pt x="6376737" y="2707110"/>
                </a:cubicBezTo>
                <a:cubicBezTo>
                  <a:pt x="7142748" y="3314705"/>
                  <a:pt x="8714874" y="3515231"/>
                  <a:pt x="9119937" y="3645573"/>
                </a:cubicBezTo>
              </a:path>
            </a:pathLst>
          </a:cu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צורה חופשית: צורה 4">
            <a:extLst>
              <a:ext uri="{FF2B5EF4-FFF2-40B4-BE49-F238E27FC236}">
                <a16:creationId xmlns:a16="http://schemas.microsoft.com/office/drawing/2014/main" id="{59B8B142-22DC-09B4-6C41-F06A1935914E}"/>
              </a:ext>
            </a:extLst>
          </p:cNvPr>
          <p:cNvSpPr/>
          <p:nvPr/>
        </p:nvSpPr>
        <p:spPr>
          <a:xfrm>
            <a:off x="2335482" y="2842977"/>
            <a:ext cx="1682207" cy="926431"/>
          </a:xfrm>
          <a:custGeom>
            <a:avLst/>
            <a:gdLst>
              <a:gd name="connsiteX0" fmla="*/ 0 w 9119937"/>
              <a:gd name="connsiteY0" fmla="*/ 3609479 h 3645573"/>
              <a:gd name="connsiteX1" fmla="*/ 2755232 w 9119937"/>
              <a:gd name="connsiteY1" fmla="*/ 2731173 h 3645573"/>
              <a:gd name="connsiteX2" fmla="*/ 4523874 w 9119937"/>
              <a:gd name="connsiteY2" fmla="*/ 5 h 3645573"/>
              <a:gd name="connsiteX3" fmla="*/ 6376737 w 9119937"/>
              <a:gd name="connsiteY3" fmla="*/ 2707110 h 3645573"/>
              <a:gd name="connsiteX4" fmla="*/ 9119937 w 9119937"/>
              <a:gd name="connsiteY4" fmla="*/ 3645573 h 364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9937" h="3645573">
                <a:moveTo>
                  <a:pt x="0" y="3609479"/>
                </a:moveTo>
                <a:cubicBezTo>
                  <a:pt x="1000626" y="3471115"/>
                  <a:pt x="2001253" y="3332752"/>
                  <a:pt x="2755232" y="2731173"/>
                </a:cubicBezTo>
                <a:cubicBezTo>
                  <a:pt x="3509211" y="2129594"/>
                  <a:pt x="3920290" y="4015"/>
                  <a:pt x="4523874" y="5"/>
                </a:cubicBezTo>
                <a:cubicBezTo>
                  <a:pt x="5127458" y="-4005"/>
                  <a:pt x="5610727" y="2099515"/>
                  <a:pt x="6376737" y="2707110"/>
                </a:cubicBezTo>
                <a:cubicBezTo>
                  <a:pt x="7142748" y="3314705"/>
                  <a:pt x="8714874" y="3515231"/>
                  <a:pt x="9119937" y="3645573"/>
                </a:cubicBezTo>
              </a:path>
            </a:pathLst>
          </a:cu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אליפסה 5">
            <a:extLst>
              <a:ext uri="{FF2B5EF4-FFF2-40B4-BE49-F238E27FC236}">
                <a16:creationId xmlns:a16="http://schemas.microsoft.com/office/drawing/2014/main" id="{E5B534B7-9EA2-7054-662E-F242F853C1E4}"/>
              </a:ext>
            </a:extLst>
          </p:cNvPr>
          <p:cNvSpPr/>
          <p:nvPr/>
        </p:nvSpPr>
        <p:spPr>
          <a:xfrm>
            <a:off x="2620435" y="3760832"/>
            <a:ext cx="188785" cy="1960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7" name="אליפסה 6">
            <a:extLst>
              <a:ext uri="{FF2B5EF4-FFF2-40B4-BE49-F238E27FC236}">
                <a16:creationId xmlns:a16="http://schemas.microsoft.com/office/drawing/2014/main" id="{C67F72FC-664F-1F30-0EA4-E0E45DAA8D93}"/>
              </a:ext>
            </a:extLst>
          </p:cNvPr>
          <p:cNvSpPr/>
          <p:nvPr/>
        </p:nvSpPr>
        <p:spPr>
          <a:xfrm>
            <a:off x="3093470" y="3760832"/>
            <a:ext cx="188785" cy="1960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אליפסה 8">
            <a:extLst>
              <a:ext uri="{FF2B5EF4-FFF2-40B4-BE49-F238E27FC236}">
                <a16:creationId xmlns:a16="http://schemas.microsoft.com/office/drawing/2014/main" id="{F50ED22A-FFDE-9D25-8A89-AB94D0B347D1}"/>
              </a:ext>
            </a:extLst>
          </p:cNvPr>
          <p:cNvSpPr/>
          <p:nvPr/>
        </p:nvSpPr>
        <p:spPr>
          <a:xfrm>
            <a:off x="3723123" y="3760832"/>
            <a:ext cx="188785" cy="1960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אליפסה 10">
            <a:extLst>
              <a:ext uri="{FF2B5EF4-FFF2-40B4-BE49-F238E27FC236}">
                <a16:creationId xmlns:a16="http://schemas.microsoft.com/office/drawing/2014/main" id="{3633C4B9-328E-8195-0DC9-5432F4A0E1D1}"/>
              </a:ext>
            </a:extLst>
          </p:cNvPr>
          <p:cNvSpPr/>
          <p:nvPr/>
        </p:nvSpPr>
        <p:spPr>
          <a:xfrm>
            <a:off x="4138212" y="3760832"/>
            <a:ext cx="188785" cy="1960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אליפסה 12">
            <a:extLst>
              <a:ext uri="{FF2B5EF4-FFF2-40B4-BE49-F238E27FC236}">
                <a16:creationId xmlns:a16="http://schemas.microsoft.com/office/drawing/2014/main" id="{20627E5C-4B29-2526-58EE-688AB1944B06}"/>
              </a:ext>
            </a:extLst>
          </p:cNvPr>
          <p:cNvSpPr/>
          <p:nvPr/>
        </p:nvSpPr>
        <p:spPr>
          <a:xfrm>
            <a:off x="5407752" y="3760832"/>
            <a:ext cx="188785" cy="1960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אליפסה 13">
            <a:extLst>
              <a:ext uri="{FF2B5EF4-FFF2-40B4-BE49-F238E27FC236}">
                <a16:creationId xmlns:a16="http://schemas.microsoft.com/office/drawing/2014/main" id="{9F23E799-9CA2-C082-1735-BAA6D67E2406}"/>
              </a:ext>
            </a:extLst>
          </p:cNvPr>
          <p:cNvSpPr/>
          <p:nvPr/>
        </p:nvSpPr>
        <p:spPr>
          <a:xfrm>
            <a:off x="6092926" y="3760832"/>
            <a:ext cx="188785" cy="1960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אליפסה 14">
            <a:extLst>
              <a:ext uri="{FF2B5EF4-FFF2-40B4-BE49-F238E27FC236}">
                <a16:creationId xmlns:a16="http://schemas.microsoft.com/office/drawing/2014/main" id="{93C8B6B7-D3BF-ED7A-F487-77561C773349}"/>
              </a:ext>
            </a:extLst>
          </p:cNvPr>
          <p:cNvSpPr/>
          <p:nvPr/>
        </p:nvSpPr>
        <p:spPr>
          <a:xfrm>
            <a:off x="6297463" y="3760832"/>
            <a:ext cx="188785" cy="1960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אליפסה 15">
            <a:extLst>
              <a:ext uri="{FF2B5EF4-FFF2-40B4-BE49-F238E27FC236}">
                <a16:creationId xmlns:a16="http://schemas.microsoft.com/office/drawing/2014/main" id="{273712F7-B8E9-FD75-4168-1EC581818004}"/>
              </a:ext>
            </a:extLst>
          </p:cNvPr>
          <p:cNvSpPr/>
          <p:nvPr/>
        </p:nvSpPr>
        <p:spPr>
          <a:xfrm>
            <a:off x="6472755" y="3760832"/>
            <a:ext cx="188785" cy="1960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אליפסה 16">
            <a:extLst>
              <a:ext uri="{FF2B5EF4-FFF2-40B4-BE49-F238E27FC236}">
                <a16:creationId xmlns:a16="http://schemas.microsoft.com/office/drawing/2014/main" id="{6A2A9620-A8AE-146A-AE76-CF675417CF5F}"/>
              </a:ext>
            </a:extLst>
          </p:cNvPr>
          <p:cNvSpPr/>
          <p:nvPr/>
        </p:nvSpPr>
        <p:spPr>
          <a:xfrm>
            <a:off x="7092381" y="3760832"/>
            <a:ext cx="188785" cy="1960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אליפסה 17">
            <a:extLst>
              <a:ext uri="{FF2B5EF4-FFF2-40B4-BE49-F238E27FC236}">
                <a16:creationId xmlns:a16="http://schemas.microsoft.com/office/drawing/2014/main" id="{844FFDC3-5F50-B85F-BEA8-E21871086A8B}"/>
              </a:ext>
            </a:extLst>
          </p:cNvPr>
          <p:cNvSpPr/>
          <p:nvPr/>
        </p:nvSpPr>
        <p:spPr>
          <a:xfrm>
            <a:off x="5880787" y="3760832"/>
            <a:ext cx="188785" cy="1960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8619357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231136" y="448368"/>
            <a:ext cx="7729728" cy="1188720"/>
          </a:xfrm>
          <a:solidFill>
            <a:srgbClr val="FFFFFF"/>
          </a:solidFill>
        </p:spPr>
        <p:txBody>
          <a:bodyPr>
            <a:normAutofit fontScale="90000"/>
          </a:bodyPr>
          <a:lstStyle/>
          <a:p>
            <a:r>
              <a:rPr lang="en-US" sz="3200" dirty="0">
                <a:latin typeface="Times New Roman" panose="02020603050405020304" pitchFamily="18" charset="0"/>
                <a:cs typeface="Times New Roman" panose="02020603050405020304" pitchFamily="18" charset="0"/>
              </a:rPr>
              <a:t>Example of the algorithm in 1-d</a:t>
            </a:r>
          </a:p>
        </p:txBody>
      </p:sp>
      <mc:AlternateContent xmlns:mc="http://schemas.openxmlformats.org/markup-compatibility/2006" xmlns:a14="http://schemas.microsoft.com/office/drawing/2010/main">
        <mc:Choice Requires="a14">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249680" y="1653530"/>
                <a:ext cx="8534400" cy="355094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US" dirty="0" err="1"/>
                  <a:t>Expictation</a:t>
                </a:r>
                <a:r>
                  <a:rPr lang="en-US" dirty="0"/>
                  <a:t> phase: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Now we calculate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𝑟</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oMath>
                </a14:m>
                <a:r>
                  <a:rPr lang="en-US" dirty="0"/>
                  <a:t> for all the points:    </a:t>
                </a:r>
              </a:p>
            </p:txBody>
          </p:sp>
        </mc:Choice>
        <mc:Fallback xmlns="">
          <p:sp>
            <p:nvSpPr>
              <p:cNvPr id="4" name="מציין מיקום תוכן 2">
                <a:extLst>
                  <a:ext uri="{FF2B5EF4-FFF2-40B4-BE49-F238E27FC236}">
                    <a16:creationId xmlns:a16="http://schemas.microsoft.com/office/drawing/2014/main" id="{62DF5F91-E34C-6103-5880-58BA2B1EAF07}"/>
                  </a:ext>
                </a:extLst>
              </p:cNvPr>
              <p:cNvSpPr txBox="1">
                <a:spLocks noRot="1" noChangeAspect="1" noMove="1" noResize="1" noEditPoints="1" noAdjustHandles="1" noChangeArrowheads="1" noChangeShapeType="1" noTextEdit="1"/>
              </p:cNvSpPr>
              <p:nvPr/>
            </p:nvSpPr>
            <p:spPr>
              <a:xfrm>
                <a:off x="1249680" y="1653530"/>
                <a:ext cx="8534400" cy="3550940"/>
              </a:xfrm>
              <a:prstGeom prst="rect">
                <a:avLst/>
              </a:prstGeom>
              <a:blipFill>
                <a:blip r:embed="rId2"/>
                <a:stretch>
                  <a:fillRect l="-571" t="-858"/>
                </a:stretch>
              </a:blipFill>
            </p:spPr>
            <p:txBody>
              <a:bodyPr/>
              <a:lstStyle/>
              <a:p>
                <a:r>
                  <a:rPr lang="he-IL">
                    <a:noFill/>
                  </a:rPr>
                  <a:t> </a:t>
                </a:r>
              </a:p>
            </p:txBody>
          </p:sp>
        </mc:Fallback>
      </mc:AlternateContent>
      <p:sp>
        <p:nvSpPr>
          <p:cNvPr id="3" name="צורה חופשית: צורה 2">
            <a:extLst>
              <a:ext uri="{FF2B5EF4-FFF2-40B4-BE49-F238E27FC236}">
                <a16:creationId xmlns:a16="http://schemas.microsoft.com/office/drawing/2014/main" id="{26F203A5-ECB0-0AC7-1FA6-F5655BC9E849}"/>
              </a:ext>
            </a:extLst>
          </p:cNvPr>
          <p:cNvSpPr/>
          <p:nvPr/>
        </p:nvSpPr>
        <p:spPr>
          <a:xfrm>
            <a:off x="1992582" y="2842977"/>
            <a:ext cx="1682207" cy="926431"/>
          </a:xfrm>
          <a:custGeom>
            <a:avLst/>
            <a:gdLst>
              <a:gd name="connsiteX0" fmla="*/ 0 w 9119937"/>
              <a:gd name="connsiteY0" fmla="*/ 3609479 h 3645573"/>
              <a:gd name="connsiteX1" fmla="*/ 2755232 w 9119937"/>
              <a:gd name="connsiteY1" fmla="*/ 2731173 h 3645573"/>
              <a:gd name="connsiteX2" fmla="*/ 4523874 w 9119937"/>
              <a:gd name="connsiteY2" fmla="*/ 5 h 3645573"/>
              <a:gd name="connsiteX3" fmla="*/ 6376737 w 9119937"/>
              <a:gd name="connsiteY3" fmla="*/ 2707110 h 3645573"/>
              <a:gd name="connsiteX4" fmla="*/ 9119937 w 9119937"/>
              <a:gd name="connsiteY4" fmla="*/ 3645573 h 364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9937" h="3645573">
                <a:moveTo>
                  <a:pt x="0" y="3609479"/>
                </a:moveTo>
                <a:cubicBezTo>
                  <a:pt x="1000626" y="3471115"/>
                  <a:pt x="2001253" y="3332752"/>
                  <a:pt x="2755232" y="2731173"/>
                </a:cubicBezTo>
                <a:cubicBezTo>
                  <a:pt x="3509211" y="2129594"/>
                  <a:pt x="3920290" y="4015"/>
                  <a:pt x="4523874" y="5"/>
                </a:cubicBezTo>
                <a:cubicBezTo>
                  <a:pt x="5127458" y="-4005"/>
                  <a:pt x="5610727" y="2099515"/>
                  <a:pt x="6376737" y="2707110"/>
                </a:cubicBezTo>
                <a:cubicBezTo>
                  <a:pt x="7142748" y="3314705"/>
                  <a:pt x="8714874" y="3515231"/>
                  <a:pt x="9119937" y="3645573"/>
                </a:cubicBezTo>
              </a:path>
            </a:pathLst>
          </a:cu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צורה חופשית: צורה 4">
            <a:extLst>
              <a:ext uri="{FF2B5EF4-FFF2-40B4-BE49-F238E27FC236}">
                <a16:creationId xmlns:a16="http://schemas.microsoft.com/office/drawing/2014/main" id="{59B8B142-22DC-09B4-6C41-F06A1935914E}"/>
              </a:ext>
            </a:extLst>
          </p:cNvPr>
          <p:cNvSpPr/>
          <p:nvPr/>
        </p:nvSpPr>
        <p:spPr>
          <a:xfrm>
            <a:off x="2335482" y="2842977"/>
            <a:ext cx="1682207" cy="926431"/>
          </a:xfrm>
          <a:custGeom>
            <a:avLst/>
            <a:gdLst>
              <a:gd name="connsiteX0" fmla="*/ 0 w 9119937"/>
              <a:gd name="connsiteY0" fmla="*/ 3609479 h 3645573"/>
              <a:gd name="connsiteX1" fmla="*/ 2755232 w 9119937"/>
              <a:gd name="connsiteY1" fmla="*/ 2731173 h 3645573"/>
              <a:gd name="connsiteX2" fmla="*/ 4523874 w 9119937"/>
              <a:gd name="connsiteY2" fmla="*/ 5 h 3645573"/>
              <a:gd name="connsiteX3" fmla="*/ 6376737 w 9119937"/>
              <a:gd name="connsiteY3" fmla="*/ 2707110 h 3645573"/>
              <a:gd name="connsiteX4" fmla="*/ 9119937 w 9119937"/>
              <a:gd name="connsiteY4" fmla="*/ 3645573 h 364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9937" h="3645573">
                <a:moveTo>
                  <a:pt x="0" y="3609479"/>
                </a:moveTo>
                <a:cubicBezTo>
                  <a:pt x="1000626" y="3471115"/>
                  <a:pt x="2001253" y="3332752"/>
                  <a:pt x="2755232" y="2731173"/>
                </a:cubicBezTo>
                <a:cubicBezTo>
                  <a:pt x="3509211" y="2129594"/>
                  <a:pt x="3920290" y="4015"/>
                  <a:pt x="4523874" y="5"/>
                </a:cubicBezTo>
                <a:cubicBezTo>
                  <a:pt x="5127458" y="-4005"/>
                  <a:pt x="5610727" y="2099515"/>
                  <a:pt x="6376737" y="2707110"/>
                </a:cubicBezTo>
                <a:cubicBezTo>
                  <a:pt x="7142748" y="3314705"/>
                  <a:pt x="8714874" y="3515231"/>
                  <a:pt x="9119937" y="3645573"/>
                </a:cubicBezTo>
              </a:path>
            </a:pathLst>
          </a:cu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אליפסה 5">
            <a:extLst>
              <a:ext uri="{FF2B5EF4-FFF2-40B4-BE49-F238E27FC236}">
                <a16:creationId xmlns:a16="http://schemas.microsoft.com/office/drawing/2014/main" id="{E5B534B7-9EA2-7054-662E-F242F853C1E4}"/>
              </a:ext>
            </a:extLst>
          </p:cNvPr>
          <p:cNvSpPr/>
          <p:nvPr/>
        </p:nvSpPr>
        <p:spPr>
          <a:xfrm>
            <a:off x="2620435" y="3760832"/>
            <a:ext cx="188785" cy="196028"/>
          </a:xfrm>
          <a:prstGeom prst="ellipse">
            <a:avLst/>
          </a:prstGeom>
          <a:gradFill flip="none" rotWithShape="1">
            <a:gsLst>
              <a:gs pos="0">
                <a:srgbClr val="00B0F0"/>
              </a:gs>
              <a:gs pos="75000">
                <a:srgbClr val="FF0000"/>
              </a:gs>
              <a:gs pos="69000">
                <a:schemeClr val="accent2">
                  <a:lumMod val="75000"/>
                </a:schemeClr>
              </a:gs>
              <a:gs pos="97000">
                <a:schemeClr val="accent2">
                  <a:lumMod val="70000"/>
                </a:schemeClr>
              </a:gs>
            </a:gsLst>
            <a:lin ang="27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7" name="אליפסה 6">
            <a:extLst>
              <a:ext uri="{FF2B5EF4-FFF2-40B4-BE49-F238E27FC236}">
                <a16:creationId xmlns:a16="http://schemas.microsoft.com/office/drawing/2014/main" id="{C67F72FC-664F-1F30-0EA4-E0E45DAA8D93}"/>
              </a:ext>
            </a:extLst>
          </p:cNvPr>
          <p:cNvSpPr/>
          <p:nvPr/>
        </p:nvSpPr>
        <p:spPr>
          <a:xfrm>
            <a:off x="3093470" y="3760832"/>
            <a:ext cx="188785" cy="196028"/>
          </a:xfrm>
          <a:prstGeom prst="ellipse">
            <a:avLst/>
          </a:prstGeom>
          <a:gradFill>
            <a:gsLst>
              <a:gs pos="0">
                <a:srgbClr val="00B0F0"/>
              </a:gs>
              <a:gs pos="70000">
                <a:srgbClr val="FF0000"/>
              </a:gs>
              <a:gs pos="50000">
                <a:schemeClr val="accent2">
                  <a:lumMod val="75000"/>
                </a:schemeClr>
              </a:gs>
              <a:gs pos="97000">
                <a:srgbClr val="FF0000"/>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אליפסה 8">
            <a:extLst>
              <a:ext uri="{FF2B5EF4-FFF2-40B4-BE49-F238E27FC236}">
                <a16:creationId xmlns:a16="http://schemas.microsoft.com/office/drawing/2014/main" id="{F50ED22A-FFDE-9D25-8A89-AB94D0B347D1}"/>
              </a:ext>
            </a:extLst>
          </p:cNvPr>
          <p:cNvSpPr/>
          <p:nvPr/>
        </p:nvSpPr>
        <p:spPr>
          <a:xfrm>
            <a:off x="3723123" y="3760832"/>
            <a:ext cx="188785" cy="196028"/>
          </a:xfrm>
          <a:prstGeom prst="ellipse">
            <a:avLst/>
          </a:prstGeom>
          <a:gradFill>
            <a:gsLst>
              <a:gs pos="0">
                <a:srgbClr val="00B0F0"/>
              </a:gs>
              <a:gs pos="70000">
                <a:srgbClr val="FF0000"/>
              </a:gs>
              <a:gs pos="22000">
                <a:schemeClr val="accent2">
                  <a:lumMod val="75000"/>
                </a:schemeClr>
              </a:gs>
              <a:gs pos="97000">
                <a:srgbClr val="FF0000"/>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אליפסה 10">
            <a:extLst>
              <a:ext uri="{FF2B5EF4-FFF2-40B4-BE49-F238E27FC236}">
                <a16:creationId xmlns:a16="http://schemas.microsoft.com/office/drawing/2014/main" id="{3633C4B9-328E-8195-0DC9-5432F4A0E1D1}"/>
              </a:ext>
            </a:extLst>
          </p:cNvPr>
          <p:cNvSpPr/>
          <p:nvPr/>
        </p:nvSpPr>
        <p:spPr>
          <a:xfrm>
            <a:off x="4138212" y="3760832"/>
            <a:ext cx="188785" cy="196028"/>
          </a:xfrm>
          <a:prstGeom prst="ellipse">
            <a:avLst/>
          </a:prstGeom>
          <a:gradFill>
            <a:gsLst>
              <a:gs pos="0">
                <a:srgbClr val="00B0F0"/>
              </a:gs>
              <a:gs pos="70000">
                <a:srgbClr val="FF0000"/>
              </a:gs>
              <a:gs pos="12000">
                <a:schemeClr val="accent2">
                  <a:lumMod val="75000"/>
                </a:schemeClr>
              </a:gs>
              <a:gs pos="97000">
                <a:srgbClr val="FF0000"/>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אליפסה 12">
            <a:extLst>
              <a:ext uri="{FF2B5EF4-FFF2-40B4-BE49-F238E27FC236}">
                <a16:creationId xmlns:a16="http://schemas.microsoft.com/office/drawing/2014/main" id="{20627E5C-4B29-2526-58EE-688AB1944B06}"/>
              </a:ext>
            </a:extLst>
          </p:cNvPr>
          <p:cNvSpPr/>
          <p:nvPr/>
        </p:nvSpPr>
        <p:spPr>
          <a:xfrm>
            <a:off x="5407752" y="3760832"/>
            <a:ext cx="188785" cy="196028"/>
          </a:xfrm>
          <a:prstGeom prst="ellipse">
            <a:avLst/>
          </a:prstGeom>
          <a:gradFill>
            <a:gsLst>
              <a:gs pos="0">
                <a:srgbClr val="00B0F0"/>
              </a:gs>
              <a:gs pos="70000">
                <a:srgbClr val="FF0000"/>
              </a:gs>
              <a:gs pos="12000">
                <a:srgbClr val="FF0000"/>
              </a:gs>
              <a:gs pos="97000">
                <a:srgbClr val="FF0000"/>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אליפסה 13">
            <a:extLst>
              <a:ext uri="{FF2B5EF4-FFF2-40B4-BE49-F238E27FC236}">
                <a16:creationId xmlns:a16="http://schemas.microsoft.com/office/drawing/2014/main" id="{9F23E799-9CA2-C082-1735-BAA6D67E2406}"/>
              </a:ext>
            </a:extLst>
          </p:cNvPr>
          <p:cNvSpPr/>
          <p:nvPr/>
        </p:nvSpPr>
        <p:spPr>
          <a:xfrm>
            <a:off x="6092926" y="3760832"/>
            <a:ext cx="188785" cy="196028"/>
          </a:xfrm>
          <a:prstGeom prst="ellipse">
            <a:avLst/>
          </a:prstGeom>
          <a:gradFill>
            <a:gsLst>
              <a:gs pos="0">
                <a:srgbClr val="00B0F0"/>
              </a:gs>
              <a:gs pos="70000">
                <a:srgbClr val="FF0000"/>
              </a:gs>
              <a:gs pos="12000">
                <a:srgbClr val="FF0000"/>
              </a:gs>
              <a:gs pos="97000">
                <a:srgbClr val="FF0000"/>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אליפסה 14">
            <a:extLst>
              <a:ext uri="{FF2B5EF4-FFF2-40B4-BE49-F238E27FC236}">
                <a16:creationId xmlns:a16="http://schemas.microsoft.com/office/drawing/2014/main" id="{93C8B6B7-D3BF-ED7A-F487-77561C773349}"/>
              </a:ext>
            </a:extLst>
          </p:cNvPr>
          <p:cNvSpPr/>
          <p:nvPr/>
        </p:nvSpPr>
        <p:spPr>
          <a:xfrm>
            <a:off x="6297463" y="3760832"/>
            <a:ext cx="188785" cy="196028"/>
          </a:xfrm>
          <a:prstGeom prst="ellipse">
            <a:avLst/>
          </a:prstGeom>
          <a:gradFill>
            <a:gsLst>
              <a:gs pos="0">
                <a:srgbClr val="00B0F0"/>
              </a:gs>
              <a:gs pos="70000">
                <a:srgbClr val="FF0000"/>
              </a:gs>
              <a:gs pos="12000">
                <a:srgbClr val="FF0000"/>
              </a:gs>
              <a:gs pos="97000">
                <a:srgbClr val="FF0000"/>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אליפסה 15">
            <a:extLst>
              <a:ext uri="{FF2B5EF4-FFF2-40B4-BE49-F238E27FC236}">
                <a16:creationId xmlns:a16="http://schemas.microsoft.com/office/drawing/2014/main" id="{273712F7-B8E9-FD75-4168-1EC581818004}"/>
              </a:ext>
            </a:extLst>
          </p:cNvPr>
          <p:cNvSpPr/>
          <p:nvPr/>
        </p:nvSpPr>
        <p:spPr>
          <a:xfrm>
            <a:off x="6472755" y="3760832"/>
            <a:ext cx="188785" cy="196028"/>
          </a:xfrm>
          <a:prstGeom prst="ellipse">
            <a:avLst/>
          </a:prstGeom>
          <a:gradFill>
            <a:gsLst>
              <a:gs pos="0">
                <a:srgbClr val="00B0F0"/>
              </a:gs>
              <a:gs pos="70000">
                <a:srgbClr val="FF0000"/>
              </a:gs>
              <a:gs pos="12000">
                <a:srgbClr val="FF0000"/>
              </a:gs>
              <a:gs pos="97000">
                <a:srgbClr val="FF0000"/>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אליפסה 16">
            <a:extLst>
              <a:ext uri="{FF2B5EF4-FFF2-40B4-BE49-F238E27FC236}">
                <a16:creationId xmlns:a16="http://schemas.microsoft.com/office/drawing/2014/main" id="{6A2A9620-A8AE-146A-AE76-CF675417CF5F}"/>
              </a:ext>
            </a:extLst>
          </p:cNvPr>
          <p:cNvSpPr/>
          <p:nvPr/>
        </p:nvSpPr>
        <p:spPr>
          <a:xfrm>
            <a:off x="7092381" y="3760832"/>
            <a:ext cx="188785" cy="196028"/>
          </a:xfrm>
          <a:prstGeom prst="ellipse">
            <a:avLst/>
          </a:prstGeom>
          <a:gradFill>
            <a:gsLst>
              <a:gs pos="0">
                <a:srgbClr val="00B0F0"/>
              </a:gs>
              <a:gs pos="70000">
                <a:srgbClr val="FF0000"/>
              </a:gs>
              <a:gs pos="12000">
                <a:srgbClr val="FF0000"/>
              </a:gs>
              <a:gs pos="97000">
                <a:srgbClr val="FF0000"/>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אליפסה 17">
            <a:extLst>
              <a:ext uri="{FF2B5EF4-FFF2-40B4-BE49-F238E27FC236}">
                <a16:creationId xmlns:a16="http://schemas.microsoft.com/office/drawing/2014/main" id="{844FFDC3-5F50-B85F-BEA8-E21871086A8B}"/>
              </a:ext>
            </a:extLst>
          </p:cNvPr>
          <p:cNvSpPr/>
          <p:nvPr/>
        </p:nvSpPr>
        <p:spPr>
          <a:xfrm>
            <a:off x="5880787" y="3760832"/>
            <a:ext cx="188785" cy="196028"/>
          </a:xfrm>
          <a:prstGeom prst="ellipse">
            <a:avLst/>
          </a:prstGeom>
          <a:gradFill>
            <a:gsLst>
              <a:gs pos="0">
                <a:srgbClr val="00B0F0"/>
              </a:gs>
              <a:gs pos="70000">
                <a:srgbClr val="FF0000"/>
              </a:gs>
              <a:gs pos="12000">
                <a:srgbClr val="FF0000"/>
              </a:gs>
              <a:gs pos="97000">
                <a:srgbClr val="FF0000"/>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633913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231136" y="448368"/>
            <a:ext cx="7729728" cy="1188720"/>
          </a:xfrm>
          <a:solidFill>
            <a:srgbClr val="FFFFFF"/>
          </a:solidFill>
        </p:spPr>
        <p:txBody>
          <a:bodyPr>
            <a:normAutofit fontScale="90000"/>
          </a:bodyPr>
          <a:lstStyle/>
          <a:p>
            <a:r>
              <a:rPr lang="en-US" sz="3200" dirty="0">
                <a:latin typeface="Times New Roman" panose="02020603050405020304" pitchFamily="18" charset="0"/>
                <a:cs typeface="Times New Roman" panose="02020603050405020304" pitchFamily="18" charset="0"/>
              </a:rPr>
              <a:t>Example of the algorithm in 1-d</a:t>
            </a:r>
          </a:p>
        </p:txBody>
      </p:sp>
      <mc:AlternateContent xmlns:mc="http://schemas.openxmlformats.org/markup-compatibility/2006" xmlns:a14="http://schemas.microsoft.com/office/drawing/2010/main">
        <mc:Choice Requires="a14">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249680" y="1653530"/>
                <a:ext cx="8534400" cy="355094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US" dirty="0"/>
                  <a:t>Maximization phase:</a:t>
                </a:r>
              </a:p>
              <a:p>
                <a:pPr marL="0" indent="0">
                  <a:buFont typeface="Arial" panose="020B0604020202020204" pitchFamily="34" charset="0"/>
                  <a:buNone/>
                </a:pPr>
                <a:r>
                  <a:rPr lang="en-US" dirty="0"/>
                  <a:t>Readjust the gaussians based on the new updated parameters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𝜎</m:t>
                    </m:r>
                    <m:r>
                      <a:rPr lang="en-US" b="0" i="1" smtClean="0">
                        <a:latin typeface="Cambria Math" panose="02040503050406030204" pitchFamily="18" charset="0"/>
                      </a:rPr>
                      <m:t>,</m:t>
                    </m:r>
                    <m:r>
                      <a:rPr lang="en-US" b="0" i="1" smtClean="0">
                        <a:latin typeface="Cambria Math" panose="02040503050406030204" pitchFamily="18" charset="0"/>
                      </a:rPr>
                      <m:t>𝜋</m:t>
                    </m:r>
                  </m:oMath>
                </a14:m>
                <a:endParaRPr lang="en-US" dirty="0"/>
              </a:p>
            </p:txBody>
          </p:sp>
        </mc:Choice>
        <mc:Fallback xmlns="">
          <p:sp>
            <p:nvSpPr>
              <p:cNvPr id="4" name="מציין מיקום תוכן 2">
                <a:extLst>
                  <a:ext uri="{FF2B5EF4-FFF2-40B4-BE49-F238E27FC236}">
                    <a16:creationId xmlns:a16="http://schemas.microsoft.com/office/drawing/2014/main" id="{62DF5F91-E34C-6103-5880-58BA2B1EAF07}"/>
                  </a:ext>
                </a:extLst>
              </p:cNvPr>
              <p:cNvSpPr txBox="1">
                <a:spLocks noRot="1" noChangeAspect="1" noMove="1" noResize="1" noEditPoints="1" noAdjustHandles="1" noChangeArrowheads="1" noChangeShapeType="1" noTextEdit="1"/>
              </p:cNvSpPr>
              <p:nvPr/>
            </p:nvSpPr>
            <p:spPr>
              <a:xfrm>
                <a:off x="1249680" y="1653530"/>
                <a:ext cx="8534400" cy="3550940"/>
              </a:xfrm>
              <a:prstGeom prst="rect">
                <a:avLst/>
              </a:prstGeom>
              <a:blipFill>
                <a:blip r:embed="rId2"/>
                <a:stretch>
                  <a:fillRect l="-571" t="-858"/>
                </a:stretch>
              </a:blipFill>
            </p:spPr>
            <p:txBody>
              <a:bodyPr/>
              <a:lstStyle/>
              <a:p>
                <a:r>
                  <a:rPr lang="he-IL">
                    <a:noFill/>
                  </a:rPr>
                  <a:t> </a:t>
                </a:r>
              </a:p>
            </p:txBody>
          </p:sp>
        </mc:Fallback>
      </mc:AlternateContent>
      <p:sp>
        <p:nvSpPr>
          <p:cNvPr id="3" name="צורה חופשית: צורה 2">
            <a:extLst>
              <a:ext uri="{FF2B5EF4-FFF2-40B4-BE49-F238E27FC236}">
                <a16:creationId xmlns:a16="http://schemas.microsoft.com/office/drawing/2014/main" id="{26F203A5-ECB0-0AC7-1FA6-F5655BC9E849}"/>
              </a:ext>
            </a:extLst>
          </p:cNvPr>
          <p:cNvSpPr/>
          <p:nvPr/>
        </p:nvSpPr>
        <p:spPr>
          <a:xfrm>
            <a:off x="1992582" y="2842977"/>
            <a:ext cx="1682207" cy="926431"/>
          </a:xfrm>
          <a:custGeom>
            <a:avLst/>
            <a:gdLst>
              <a:gd name="connsiteX0" fmla="*/ 0 w 9119937"/>
              <a:gd name="connsiteY0" fmla="*/ 3609479 h 3645573"/>
              <a:gd name="connsiteX1" fmla="*/ 2755232 w 9119937"/>
              <a:gd name="connsiteY1" fmla="*/ 2731173 h 3645573"/>
              <a:gd name="connsiteX2" fmla="*/ 4523874 w 9119937"/>
              <a:gd name="connsiteY2" fmla="*/ 5 h 3645573"/>
              <a:gd name="connsiteX3" fmla="*/ 6376737 w 9119937"/>
              <a:gd name="connsiteY3" fmla="*/ 2707110 h 3645573"/>
              <a:gd name="connsiteX4" fmla="*/ 9119937 w 9119937"/>
              <a:gd name="connsiteY4" fmla="*/ 3645573 h 364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9937" h="3645573">
                <a:moveTo>
                  <a:pt x="0" y="3609479"/>
                </a:moveTo>
                <a:cubicBezTo>
                  <a:pt x="1000626" y="3471115"/>
                  <a:pt x="2001253" y="3332752"/>
                  <a:pt x="2755232" y="2731173"/>
                </a:cubicBezTo>
                <a:cubicBezTo>
                  <a:pt x="3509211" y="2129594"/>
                  <a:pt x="3920290" y="4015"/>
                  <a:pt x="4523874" y="5"/>
                </a:cubicBezTo>
                <a:cubicBezTo>
                  <a:pt x="5127458" y="-4005"/>
                  <a:pt x="5610727" y="2099515"/>
                  <a:pt x="6376737" y="2707110"/>
                </a:cubicBezTo>
                <a:cubicBezTo>
                  <a:pt x="7142748" y="3314705"/>
                  <a:pt x="8714874" y="3515231"/>
                  <a:pt x="9119937" y="3645573"/>
                </a:cubicBezTo>
              </a:path>
            </a:pathLst>
          </a:cu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צורה חופשית: צורה 4">
            <a:extLst>
              <a:ext uri="{FF2B5EF4-FFF2-40B4-BE49-F238E27FC236}">
                <a16:creationId xmlns:a16="http://schemas.microsoft.com/office/drawing/2014/main" id="{59B8B142-22DC-09B4-6C41-F06A1935914E}"/>
              </a:ext>
            </a:extLst>
          </p:cNvPr>
          <p:cNvSpPr/>
          <p:nvPr/>
        </p:nvSpPr>
        <p:spPr>
          <a:xfrm>
            <a:off x="3093470" y="2823466"/>
            <a:ext cx="4093303" cy="945942"/>
          </a:xfrm>
          <a:custGeom>
            <a:avLst/>
            <a:gdLst>
              <a:gd name="connsiteX0" fmla="*/ 0 w 9119937"/>
              <a:gd name="connsiteY0" fmla="*/ 3609479 h 3645573"/>
              <a:gd name="connsiteX1" fmla="*/ 2755232 w 9119937"/>
              <a:gd name="connsiteY1" fmla="*/ 2731173 h 3645573"/>
              <a:gd name="connsiteX2" fmla="*/ 4523874 w 9119937"/>
              <a:gd name="connsiteY2" fmla="*/ 5 h 3645573"/>
              <a:gd name="connsiteX3" fmla="*/ 6376737 w 9119937"/>
              <a:gd name="connsiteY3" fmla="*/ 2707110 h 3645573"/>
              <a:gd name="connsiteX4" fmla="*/ 9119937 w 9119937"/>
              <a:gd name="connsiteY4" fmla="*/ 3645573 h 364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9937" h="3645573">
                <a:moveTo>
                  <a:pt x="0" y="3609479"/>
                </a:moveTo>
                <a:cubicBezTo>
                  <a:pt x="1000626" y="3471115"/>
                  <a:pt x="2001253" y="3332752"/>
                  <a:pt x="2755232" y="2731173"/>
                </a:cubicBezTo>
                <a:cubicBezTo>
                  <a:pt x="3509211" y="2129594"/>
                  <a:pt x="3920290" y="4015"/>
                  <a:pt x="4523874" y="5"/>
                </a:cubicBezTo>
                <a:cubicBezTo>
                  <a:pt x="5127458" y="-4005"/>
                  <a:pt x="5610727" y="2099515"/>
                  <a:pt x="6376737" y="2707110"/>
                </a:cubicBezTo>
                <a:cubicBezTo>
                  <a:pt x="7142748" y="3314705"/>
                  <a:pt x="8714874" y="3515231"/>
                  <a:pt x="9119937" y="3645573"/>
                </a:cubicBezTo>
              </a:path>
            </a:pathLst>
          </a:cu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אליפסה 5">
            <a:extLst>
              <a:ext uri="{FF2B5EF4-FFF2-40B4-BE49-F238E27FC236}">
                <a16:creationId xmlns:a16="http://schemas.microsoft.com/office/drawing/2014/main" id="{E5B534B7-9EA2-7054-662E-F242F853C1E4}"/>
              </a:ext>
            </a:extLst>
          </p:cNvPr>
          <p:cNvSpPr/>
          <p:nvPr/>
        </p:nvSpPr>
        <p:spPr>
          <a:xfrm>
            <a:off x="2620435" y="3760832"/>
            <a:ext cx="188785" cy="196028"/>
          </a:xfrm>
          <a:prstGeom prst="ellipse">
            <a:avLst/>
          </a:prstGeom>
          <a:gradFill flip="none" rotWithShape="1">
            <a:gsLst>
              <a:gs pos="0">
                <a:srgbClr val="00B0F0"/>
              </a:gs>
              <a:gs pos="75000">
                <a:srgbClr val="FF0000"/>
              </a:gs>
              <a:gs pos="69000">
                <a:schemeClr val="accent2">
                  <a:lumMod val="75000"/>
                </a:schemeClr>
              </a:gs>
              <a:gs pos="97000">
                <a:schemeClr val="accent2">
                  <a:lumMod val="70000"/>
                </a:schemeClr>
              </a:gs>
            </a:gsLst>
            <a:lin ang="27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7" name="אליפסה 6">
            <a:extLst>
              <a:ext uri="{FF2B5EF4-FFF2-40B4-BE49-F238E27FC236}">
                <a16:creationId xmlns:a16="http://schemas.microsoft.com/office/drawing/2014/main" id="{C67F72FC-664F-1F30-0EA4-E0E45DAA8D93}"/>
              </a:ext>
            </a:extLst>
          </p:cNvPr>
          <p:cNvSpPr/>
          <p:nvPr/>
        </p:nvSpPr>
        <p:spPr>
          <a:xfrm>
            <a:off x="3093470" y="3760832"/>
            <a:ext cx="188785" cy="196028"/>
          </a:xfrm>
          <a:prstGeom prst="ellipse">
            <a:avLst/>
          </a:prstGeom>
          <a:gradFill>
            <a:gsLst>
              <a:gs pos="0">
                <a:srgbClr val="00B0F0"/>
              </a:gs>
              <a:gs pos="70000">
                <a:srgbClr val="FF0000"/>
              </a:gs>
              <a:gs pos="50000">
                <a:schemeClr val="accent2">
                  <a:lumMod val="75000"/>
                </a:schemeClr>
              </a:gs>
              <a:gs pos="97000">
                <a:srgbClr val="FF0000"/>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אליפסה 8">
            <a:extLst>
              <a:ext uri="{FF2B5EF4-FFF2-40B4-BE49-F238E27FC236}">
                <a16:creationId xmlns:a16="http://schemas.microsoft.com/office/drawing/2014/main" id="{F50ED22A-FFDE-9D25-8A89-AB94D0B347D1}"/>
              </a:ext>
            </a:extLst>
          </p:cNvPr>
          <p:cNvSpPr/>
          <p:nvPr/>
        </p:nvSpPr>
        <p:spPr>
          <a:xfrm>
            <a:off x="3723123" y="3760832"/>
            <a:ext cx="188785" cy="196028"/>
          </a:xfrm>
          <a:prstGeom prst="ellipse">
            <a:avLst/>
          </a:prstGeom>
          <a:gradFill>
            <a:gsLst>
              <a:gs pos="0">
                <a:srgbClr val="00B0F0"/>
              </a:gs>
              <a:gs pos="70000">
                <a:srgbClr val="FF0000"/>
              </a:gs>
              <a:gs pos="22000">
                <a:schemeClr val="accent2">
                  <a:lumMod val="75000"/>
                </a:schemeClr>
              </a:gs>
              <a:gs pos="97000">
                <a:srgbClr val="FF0000"/>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אליפסה 10">
            <a:extLst>
              <a:ext uri="{FF2B5EF4-FFF2-40B4-BE49-F238E27FC236}">
                <a16:creationId xmlns:a16="http://schemas.microsoft.com/office/drawing/2014/main" id="{3633C4B9-328E-8195-0DC9-5432F4A0E1D1}"/>
              </a:ext>
            </a:extLst>
          </p:cNvPr>
          <p:cNvSpPr/>
          <p:nvPr/>
        </p:nvSpPr>
        <p:spPr>
          <a:xfrm>
            <a:off x="4138212" y="3760832"/>
            <a:ext cx="188785" cy="196028"/>
          </a:xfrm>
          <a:prstGeom prst="ellipse">
            <a:avLst/>
          </a:prstGeom>
          <a:gradFill>
            <a:gsLst>
              <a:gs pos="0">
                <a:srgbClr val="00B0F0"/>
              </a:gs>
              <a:gs pos="70000">
                <a:srgbClr val="FF0000"/>
              </a:gs>
              <a:gs pos="12000">
                <a:schemeClr val="accent2">
                  <a:lumMod val="75000"/>
                </a:schemeClr>
              </a:gs>
              <a:gs pos="97000">
                <a:srgbClr val="FF0000"/>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אליפסה 12">
            <a:extLst>
              <a:ext uri="{FF2B5EF4-FFF2-40B4-BE49-F238E27FC236}">
                <a16:creationId xmlns:a16="http://schemas.microsoft.com/office/drawing/2014/main" id="{20627E5C-4B29-2526-58EE-688AB1944B06}"/>
              </a:ext>
            </a:extLst>
          </p:cNvPr>
          <p:cNvSpPr/>
          <p:nvPr/>
        </p:nvSpPr>
        <p:spPr>
          <a:xfrm>
            <a:off x="5407752" y="3760832"/>
            <a:ext cx="188785" cy="196028"/>
          </a:xfrm>
          <a:prstGeom prst="ellipse">
            <a:avLst/>
          </a:prstGeom>
          <a:gradFill>
            <a:gsLst>
              <a:gs pos="0">
                <a:srgbClr val="00B0F0"/>
              </a:gs>
              <a:gs pos="70000">
                <a:srgbClr val="FF0000"/>
              </a:gs>
              <a:gs pos="12000">
                <a:srgbClr val="FF0000"/>
              </a:gs>
              <a:gs pos="97000">
                <a:srgbClr val="FF0000"/>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אליפסה 13">
            <a:extLst>
              <a:ext uri="{FF2B5EF4-FFF2-40B4-BE49-F238E27FC236}">
                <a16:creationId xmlns:a16="http://schemas.microsoft.com/office/drawing/2014/main" id="{9F23E799-9CA2-C082-1735-BAA6D67E2406}"/>
              </a:ext>
            </a:extLst>
          </p:cNvPr>
          <p:cNvSpPr/>
          <p:nvPr/>
        </p:nvSpPr>
        <p:spPr>
          <a:xfrm>
            <a:off x="6092926" y="3760832"/>
            <a:ext cx="188785" cy="196028"/>
          </a:xfrm>
          <a:prstGeom prst="ellipse">
            <a:avLst/>
          </a:prstGeom>
          <a:gradFill>
            <a:gsLst>
              <a:gs pos="0">
                <a:srgbClr val="00B0F0"/>
              </a:gs>
              <a:gs pos="70000">
                <a:srgbClr val="FF0000"/>
              </a:gs>
              <a:gs pos="12000">
                <a:srgbClr val="FF0000"/>
              </a:gs>
              <a:gs pos="97000">
                <a:srgbClr val="FF0000"/>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אליפסה 14">
            <a:extLst>
              <a:ext uri="{FF2B5EF4-FFF2-40B4-BE49-F238E27FC236}">
                <a16:creationId xmlns:a16="http://schemas.microsoft.com/office/drawing/2014/main" id="{93C8B6B7-D3BF-ED7A-F487-77561C773349}"/>
              </a:ext>
            </a:extLst>
          </p:cNvPr>
          <p:cNvSpPr/>
          <p:nvPr/>
        </p:nvSpPr>
        <p:spPr>
          <a:xfrm>
            <a:off x="6297463" y="3760832"/>
            <a:ext cx="188785" cy="196028"/>
          </a:xfrm>
          <a:prstGeom prst="ellipse">
            <a:avLst/>
          </a:prstGeom>
          <a:gradFill>
            <a:gsLst>
              <a:gs pos="0">
                <a:srgbClr val="00B0F0"/>
              </a:gs>
              <a:gs pos="70000">
                <a:srgbClr val="FF0000"/>
              </a:gs>
              <a:gs pos="12000">
                <a:srgbClr val="FF0000"/>
              </a:gs>
              <a:gs pos="97000">
                <a:srgbClr val="FF0000"/>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אליפסה 15">
            <a:extLst>
              <a:ext uri="{FF2B5EF4-FFF2-40B4-BE49-F238E27FC236}">
                <a16:creationId xmlns:a16="http://schemas.microsoft.com/office/drawing/2014/main" id="{273712F7-B8E9-FD75-4168-1EC581818004}"/>
              </a:ext>
            </a:extLst>
          </p:cNvPr>
          <p:cNvSpPr/>
          <p:nvPr/>
        </p:nvSpPr>
        <p:spPr>
          <a:xfrm>
            <a:off x="6472755" y="3760832"/>
            <a:ext cx="188785" cy="196028"/>
          </a:xfrm>
          <a:prstGeom prst="ellipse">
            <a:avLst/>
          </a:prstGeom>
          <a:gradFill>
            <a:gsLst>
              <a:gs pos="0">
                <a:srgbClr val="00B0F0"/>
              </a:gs>
              <a:gs pos="70000">
                <a:srgbClr val="FF0000"/>
              </a:gs>
              <a:gs pos="12000">
                <a:srgbClr val="FF0000"/>
              </a:gs>
              <a:gs pos="97000">
                <a:srgbClr val="FF0000"/>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אליפסה 16">
            <a:extLst>
              <a:ext uri="{FF2B5EF4-FFF2-40B4-BE49-F238E27FC236}">
                <a16:creationId xmlns:a16="http://schemas.microsoft.com/office/drawing/2014/main" id="{6A2A9620-A8AE-146A-AE76-CF675417CF5F}"/>
              </a:ext>
            </a:extLst>
          </p:cNvPr>
          <p:cNvSpPr/>
          <p:nvPr/>
        </p:nvSpPr>
        <p:spPr>
          <a:xfrm>
            <a:off x="7092381" y="3760832"/>
            <a:ext cx="188785" cy="196028"/>
          </a:xfrm>
          <a:prstGeom prst="ellipse">
            <a:avLst/>
          </a:prstGeom>
          <a:gradFill>
            <a:gsLst>
              <a:gs pos="0">
                <a:srgbClr val="00B0F0"/>
              </a:gs>
              <a:gs pos="70000">
                <a:srgbClr val="FF0000"/>
              </a:gs>
              <a:gs pos="12000">
                <a:srgbClr val="FF0000"/>
              </a:gs>
              <a:gs pos="97000">
                <a:srgbClr val="FF0000"/>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אליפסה 17">
            <a:extLst>
              <a:ext uri="{FF2B5EF4-FFF2-40B4-BE49-F238E27FC236}">
                <a16:creationId xmlns:a16="http://schemas.microsoft.com/office/drawing/2014/main" id="{844FFDC3-5F50-B85F-BEA8-E21871086A8B}"/>
              </a:ext>
            </a:extLst>
          </p:cNvPr>
          <p:cNvSpPr/>
          <p:nvPr/>
        </p:nvSpPr>
        <p:spPr>
          <a:xfrm>
            <a:off x="5880787" y="3760832"/>
            <a:ext cx="188785" cy="196028"/>
          </a:xfrm>
          <a:prstGeom prst="ellipse">
            <a:avLst/>
          </a:prstGeom>
          <a:gradFill>
            <a:gsLst>
              <a:gs pos="0">
                <a:srgbClr val="00B0F0"/>
              </a:gs>
              <a:gs pos="70000">
                <a:srgbClr val="FF0000"/>
              </a:gs>
              <a:gs pos="12000">
                <a:srgbClr val="FF0000"/>
              </a:gs>
              <a:gs pos="97000">
                <a:srgbClr val="FF0000"/>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4435237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231136" y="448368"/>
            <a:ext cx="7729728" cy="1188720"/>
          </a:xfrm>
          <a:solidFill>
            <a:srgbClr val="FFFFFF"/>
          </a:solidFill>
        </p:spPr>
        <p:txBody>
          <a:bodyPr>
            <a:normAutofit fontScale="90000"/>
          </a:bodyPr>
          <a:lstStyle/>
          <a:p>
            <a:r>
              <a:rPr lang="en-US" sz="3200" dirty="0">
                <a:latin typeface="Times New Roman" panose="02020603050405020304" pitchFamily="18" charset="0"/>
                <a:cs typeface="Times New Roman" panose="02020603050405020304" pitchFamily="18" charset="0"/>
              </a:rPr>
              <a:t>Example of the algorithm in 1-d</a:t>
            </a:r>
          </a:p>
        </p:txBody>
      </p:sp>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249680" y="1653530"/>
            <a:ext cx="8534400" cy="355094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US" dirty="0"/>
              <a:t>After convergence we will get : </a:t>
            </a:r>
          </a:p>
        </p:txBody>
      </p:sp>
      <p:sp>
        <p:nvSpPr>
          <p:cNvPr id="3" name="צורה חופשית: צורה 2">
            <a:extLst>
              <a:ext uri="{FF2B5EF4-FFF2-40B4-BE49-F238E27FC236}">
                <a16:creationId xmlns:a16="http://schemas.microsoft.com/office/drawing/2014/main" id="{26F203A5-ECB0-0AC7-1FA6-F5655BC9E849}"/>
              </a:ext>
            </a:extLst>
          </p:cNvPr>
          <p:cNvSpPr/>
          <p:nvPr/>
        </p:nvSpPr>
        <p:spPr>
          <a:xfrm>
            <a:off x="2324397" y="2842977"/>
            <a:ext cx="2073494" cy="926431"/>
          </a:xfrm>
          <a:custGeom>
            <a:avLst/>
            <a:gdLst>
              <a:gd name="connsiteX0" fmla="*/ 0 w 9119937"/>
              <a:gd name="connsiteY0" fmla="*/ 3609479 h 3645573"/>
              <a:gd name="connsiteX1" fmla="*/ 2755232 w 9119937"/>
              <a:gd name="connsiteY1" fmla="*/ 2731173 h 3645573"/>
              <a:gd name="connsiteX2" fmla="*/ 4523874 w 9119937"/>
              <a:gd name="connsiteY2" fmla="*/ 5 h 3645573"/>
              <a:gd name="connsiteX3" fmla="*/ 6376737 w 9119937"/>
              <a:gd name="connsiteY3" fmla="*/ 2707110 h 3645573"/>
              <a:gd name="connsiteX4" fmla="*/ 9119937 w 9119937"/>
              <a:gd name="connsiteY4" fmla="*/ 3645573 h 364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9937" h="3645573">
                <a:moveTo>
                  <a:pt x="0" y="3609479"/>
                </a:moveTo>
                <a:cubicBezTo>
                  <a:pt x="1000626" y="3471115"/>
                  <a:pt x="2001253" y="3332752"/>
                  <a:pt x="2755232" y="2731173"/>
                </a:cubicBezTo>
                <a:cubicBezTo>
                  <a:pt x="3509211" y="2129594"/>
                  <a:pt x="3920290" y="4015"/>
                  <a:pt x="4523874" y="5"/>
                </a:cubicBezTo>
                <a:cubicBezTo>
                  <a:pt x="5127458" y="-4005"/>
                  <a:pt x="5610727" y="2099515"/>
                  <a:pt x="6376737" y="2707110"/>
                </a:cubicBezTo>
                <a:cubicBezTo>
                  <a:pt x="7142748" y="3314705"/>
                  <a:pt x="8714874" y="3515231"/>
                  <a:pt x="9119937" y="3645573"/>
                </a:cubicBezTo>
              </a:path>
            </a:pathLst>
          </a:cu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צורה חופשית: צורה 4">
            <a:extLst>
              <a:ext uri="{FF2B5EF4-FFF2-40B4-BE49-F238E27FC236}">
                <a16:creationId xmlns:a16="http://schemas.microsoft.com/office/drawing/2014/main" id="{59B8B142-22DC-09B4-6C41-F06A1935914E}"/>
              </a:ext>
            </a:extLst>
          </p:cNvPr>
          <p:cNvSpPr/>
          <p:nvPr/>
        </p:nvSpPr>
        <p:spPr>
          <a:xfrm>
            <a:off x="4586892" y="2523176"/>
            <a:ext cx="2333625" cy="1246232"/>
          </a:xfrm>
          <a:custGeom>
            <a:avLst/>
            <a:gdLst>
              <a:gd name="connsiteX0" fmla="*/ 0 w 9119937"/>
              <a:gd name="connsiteY0" fmla="*/ 3609479 h 3645573"/>
              <a:gd name="connsiteX1" fmla="*/ 2755232 w 9119937"/>
              <a:gd name="connsiteY1" fmla="*/ 2731173 h 3645573"/>
              <a:gd name="connsiteX2" fmla="*/ 4523874 w 9119937"/>
              <a:gd name="connsiteY2" fmla="*/ 5 h 3645573"/>
              <a:gd name="connsiteX3" fmla="*/ 6376737 w 9119937"/>
              <a:gd name="connsiteY3" fmla="*/ 2707110 h 3645573"/>
              <a:gd name="connsiteX4" fmla="*/ 9119937 w 9119937"/>
              <a:gd name="connsiteY4" fmla="*/ 3645573 h 364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9937" h="3645573">
                <a:moveTo>
                  <a:pt x="0" y="3609479"/>
                </a:moveTo>
                <a:cubicBezTo>
                  <a:pt x="1000626" y="3471115"/>
                  <a:pt x="2001253" y="3332752"/>
                  <a:pt x="2755232" y="2731173"/>
                </a:cubicBezTo>
                <a:cubicBezTo>
                  <a:pt x="3509211" y="2129594"/>
                  <a:pt x="3920290" y="4015"/>
                  <a:pt x="4523874" y="5"/>
                </a:cubicBezTo>
                <a:cubicBezTo>
                  <a:pt x="5127458" y="-4005"/>
                  <a:pt x="5610727" y="2099515"/>
                  <a:pt x="6376737" y="2707110"/>
                </a:cubicBezTo>
                <a:cubicBezTo>
                  <a:pt x="7142748" y="3314705"/>
                  <a:pt x="8714874" y="3515231"/>
                  <a:pt x="9119937" y="3645573"/>
                </a:cubicBezTo>
              </a:path>
            </a:pathLst>
          </a:cu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אליפסה 5">
            <a:extLst>
              <a:ext uri="{FF2B5EF4-FFF2-40B4-BE49-F238E27FC236}">
                <a16:creationId xmlns:a16="http://schemas.microsoft.com/office/drawing/2014/main" id="{E5B534B7-9EA2-7054-662E-F242F853C1E4}"/>
              </a:ext>
            </a:extLst>
          </p:cNvPr>
          <p:cNvSpPr/>
          <p:nvPr/>
        </p:nvSpPr>
        <p:spPr>
          <a:xfrm>
            <a:off x="2620435" y="3760832"/>
            <a:ext cx="188785" cy="196028"/>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7" name="אליפסה 6">
            <a:extLst>
              <a:ext uri="{FF2B5EF4-FFF2-40B4-BE49-F238E27FC236}">
                <a16:creationId xmlns:a16="http://schemas.microsoft.com/office/drawing/2014/main" id="{C67F72FC-664F-1F30-0EA4-E0E45DAA8D93}"/>
              </a:ext>
            </a:extLst>
          </p:cNvPr>
          <p:cNvSpPr/>
          <p:nvPr/>
        </p:nvSpPr>
        <p:spPr>
          <a:xfrm>
            <a:off x="3093470" y="3760832"/>
            <a:ext cx="188785" cy="196028"/>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אליפסה 8">
            <a:extLst>
              <a:ext uri="{FF2B5EF4-FFF2-40B4-BE49-F238E27FC236}">
                <a16:creationId xmlns:a16="http://schemas.microsoft.com/office/drawing/2014/main" id="{F50ED22A-FFDE-9D25-8A89-AB94D0B347D1}"/>
              </a:ext>
            </a:extLst>
          </p:cNvPr>
          <p:cNvSpPr/>
          <p:nvPr/>
        </p:nvSpPr>
        <p:spPr>
          <a:xfrm>
            <a:off x="3723123" y="3760832"/>
            <a:ext cx="188785" cy="196028"/>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אליפסה 10">
            <a:extLst>
              <a:ext uri="{FF2B5EF4-FFF2-40B4-BE49-F238E27FC236}">
                <a16:creationId xmlns:a16="http://schemas.microsoft.com/office/drawing/2014/main" id="{3633C4B9-328E-8195-0DC9-5432F4A0E1D1}"/>
              </a:ext>
            </a:extLst>
          </p:cNvPr>
          <p:cNvSpPr/>
          <p:nvPr/>
        </p:nvSpPr>
        <p:spPr>
          <a:xfrm>
            <a:off x="4138212" y="3760832"/>
            <a:ext cx="188785" cy="196028"/>
          </a:xfrm>
          <a:prstGeom prst="ellipse">
            <a:avLst/>
          </a:prstGeom>
          <a:gradFill>
            <a:gsLst>
              <a:gs pos="0">
                <a:srgbClr val="0070C0"/>
              </a:gs>
              <a:gs pos="69000">
                <a:srgbClr val="FF0000"/>
              </a:gs>
              <a:gs pos="38000">
                <a:srgbClr val="0070C0"/>
              </a:gs>
              <a:gs pos="97000">
                <a:srgbClr val="FF0000"/>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אליפסה 12">
            <a:extLst>
              <a:ext uri="{FF2B5EF4-FFF2-40B4-BE49-F238E27FC236}">
                <a16:creationId xmlns:a16="http://schemas.microsoft.com/office/drawing/2014/main" id="{20627E5C-4B29-2526-58EE-688AB1944B06}"/>
              </a:ext>
            </a:extLst>
          </p:cNvPr>
          <p:cNvSpPr/>
          <p:nvPr/>
        </p:nvSpPr>
        <p:spPr>
          <a:xfrm>
            <a:off x="4774944" y="3769408"/>
            <a:ext cx="188785" cy="196028"/>
          </a:xfrm>
          <a:prstGeom prst="ellipse">
            <a:avLst/>
          </a:prstGeom>
          <a:gradFill>
            <a:gsLst>
              <a:gs pos="0">
                <a:srgbClr val="0070C0"/>
              </a:gs>
              <a:gs pos="70000">
                <a:srgbClr val="FF0000"/>
              </a:gs>
              <a:gs pos="24000">
                <a:srgbClr val="0070C0"/>
              </a:gs>
              <a:gs pos="96000">
                <a:srgbClr val="FF0000"/>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אליפסה 13">
            <a:extLst>
              <a:ext uri="{FF2B5EF4-FFF2-40B4-BE49-F238E27FC236}">
                <a16:creationId xmlns:a16="http://schemas.microsoft.com/office/drawing/2014/main" id="{9F23E799-9CA2-C082-1735-BAA6D67E2406}"/>
              </a:ext>
            </a:extLst>
          </p:cNvPr>
          <p:cNvSpPr/>
          <p:nvPr/>
        </p:nvSpPr>
        <p:spPr>
          <a:xfrm>
            <a:off x="5460118" y="3769408"/>
            <a:ext cx="188785" cy="196028"/>
          </a:xfrm>
          <a:prstGeom prst="ellipse">
            <a:avLst/>
          </a:prstGeom>
          <a:gradFill>
            <a:gsLst>
              <a:gs pos="0">
                <a:srgbClr val="00B0F0"/>
              </a:gs>
              <a:gs pos="70000">
                <a:srgbClr val="FF0000"/>
              </a:gs>
              <a:gs pos="12000">
                <a:srgbClr val="FF0000"/>
              </a:gs>
              <a:gs pos="97000">
                <a:srgbClr val="FF0000"/>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אליפסה 14">
            <a:extLst>
              <a:ext uri="{FF2B5EF4-FFF2-40B4-BE49-F238E27FC236}">
                <a16:creationId xmlns:a16="http://schemas.microsoft.com/office/drawing/2014/main" id="{93C8B6B7-D3BF-ED7A-F487-77561C773349}"/>
              </a:ext>
            </a:extLst>
          </p:cNvPr>
          <p:cNvSpPr/>
          <p:nvPr/>
        </p:nvSpPr>
        <p:spPr>
          <a:xfrm>
            <a:off x="5664655" y="3769408"/>
            <a:ext cx="188785" cy="196028"/>
          </a:xfrm>
          <a:prstGeom prst="ellipse">
            <a:avLst/>
          </a:prstGeom>
          <a:gradFill>
            <a:gsLst>
              <a:gs pos="0">
                <a:srgbClr val="00B0F0"/>
              </a:gs>
              <a:gs pos="70000">
                <a:srgbClr val="FF0000"/>
              </a:gs>
              <a:gs pos="12000">
                <a:srgbClr val="FF0000"/>
              </a:gs>
              <a:gs pos="97000">
                <a:srgbClr val="FF0000"/>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אליפסה 15">
            <a:extLst>
              <a:ext uri="{FF2B5EF4-FFF2-40B4-BE49-F238E27FC236}">
                <a16:creationId xmlns:a16="http://schemas.microsoft.com/office/drawing/2014/main" id="{273712F7-B8E9-FD75-4168-1EC581818004}"/>
              </a:ext>
            </a:extLst>
          </p:cNvPr>
          <p:cNvSpPr/>
          <p:nvPr/>
        </p:nvSpPr>
        <p:spPr>
          <a:xfrm>
            <a:off x="5839947" y="3769408"/>
            <a:ext cx="188785" cy="196028"/>
          </a:xfrm>
          <a:prstGeom prst="ellipse">
            <a:avLst/>
          </a:prstGeom>
          <a:gradFill>
            <a:gsLst>
              <a:gs pos="0">
                <a:srgbClr val="00B0F0"/>
              </a:gs>
              <a:gs pos="70000">
                <a:srgbClr val="FF0000"/>
              </a:gs>
              <a:gs pos="12000">
                <a:srgbClr val="FF0000"/>
              </a:gs>
              <a:gs pos="97000">
                <a:srgbClr val="FF0000"/>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אליפסה 16">
            <a:extLst>
              <a:ext uri="{FF2B5EF4-FFF2-40B4-BE49-F238E27FC236}">
                <a16:creationId xmlns:a16="http://schemas.microsoft.com/office/drawing/2014/main" id="{6A2A9620-A8AE-146A-AE76-CF675417CF5F}"/>
              </a:ext>
            </a:extLst>
          </p:cNvPr>
          <p:cNvSpPr/>
          <p:nvPr/>
        </p:nvSpPr>
        <p:spPr>
          <a:xfrm>
            <a:off x="6459573" y="3769408"/>
            <a:ext cx="188785" cy="196028"/>
          </a:xfrm>
          <a:prstGeom prst="ellipse">
            <a:avLst/>
          </a:prstGeom>
          <a:gradFill>
            <a:gsLst>
              <a:gs pos="0">
                <a:srgbClr val="00B0F0"/>
              </a:gs>
              <a:gs pos="70000">
                <a:srgbClr val="FF0000"/>
              </a:gs>
              <a:gs pos="12000">
                <a:srgbClr val="FF0000"/>
              </a:gs>
              <a:gs pos="97000">
                <a:srgbClr val="FF0000"/>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אליפסה 17">
            <a:extLst>
              <a:ext uri="{FF2B5EF4-FFF2-40B4-BE49-F238E27FC236}">
                <a16:creationId xmlns:a16="http://schemas.microsoft.com/office/drawing/2014/main" id="{844FFDC3-5F50-B85F-BEA8-E21871086A8B}"/>
              </a:ext>
            </a:extLst>
          </p:cNvPr>
          <p:cNvSpPr/>
          <p:nvPr/>
        </p:nvSpPr>
        <p:spPr>
          <a:xfrm>
            <a:off x="5247979" y="3769408"/>
            <a:ext cx="188785" cy="196028"/>
          </a:xfrm>
          <a:prstGeom prst="ellipse">
            <a:avLst/>
          </a:prstGeom>
          <a:gradFill>
            <a:gsLst>
              <a:gs pos="0">
                <a:srgbClr val="00B0F0"/>
              </a:gs>
              <a:gs pos="70000">
                <a:srgbClr val="FF0000"/>
              </a:gs>
              <a:gs pos="12000">
                <a:srgbClr val="FF0000"/>
              </a:gs>
              <a:gs pos="97000">
                <a:srgbClr val="FF0000"/>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781064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231136" y="448368"/>
            <a:ext cx="7729728" cy="1188720"/>
          </a:xfrm>
          <a:solidFill>
            <a:srgbClr val="FFFFFF"/>
          </a:solidFill>
        </p:spPr>
        <p:txBody>
          <a:bodyPr>
            <a:normAutofit/>
          </a:bodyPr>
          <a:lstStyle/>
          <a:p>
            <a:r>
              <a:rPr lang="en-US" sz="3200" dirty="0">
                <a:latin typeface="Times New Roman" panose="02020603050405020304" pitchFamily="18" charset="0"/>
                <a:cs typeface="Times New Roman" panose="02020603050405020304" pitchFamily="18" charset="0"/>
              </a:rPr>
              <a:t>Notes	</a:t>
            </a:r>
          </a:p>
        </p:txBody>
      </p:sp>
      <mc:AlternateContent xmlns:mc="http://schemas.openxmlformats.org/markup-compatibility/2006" xmlns:a14="http://schemas.microsoft.com/office/drawing/2010/main">
        <mc:Choice Requires="a14">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249680" y="1653530"/>
                <a:ext cx="8534400" cy="355094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US" dirty="0"/>
                  <a:t>K-means algorithm vs expectation maximization:</a:t>
                </a:r>
              </a:p>
              <a:p>
                <a:pPr marL="0" indent="0">
                  <a:buFont typeface="Arial" panose="020B0604020202020204" pitchFamily="34" charset="0"/>
                  <a:buNone/>
                </a:pPr>
                <a:r>
                  <a:rPr lang="en-US" dirty="0"/>
                  <a:t>	Unlike K-means, in EM, the clusters are not limited to spherical shapes. In EM 	we can constrain the algorithm to provide different covariance matrices 	(spherical, diagonal and generic).</a:t>
                </a:r>
              </a:p>
              <a:p>
                <a:pPr marL="0" indent="0">
                  <a:buFont typeface="Arial" panose="020B0604020202020204" pitchFamily="34" charset="0"/>
                  <a:buNone/>
                </a:pPr>
                <a:r>
                  <a:rPr lang="en-US" dirty="0"/>
                  <a:t> </a:t>
                </a:r>
                <a:br>
                  <a:rPr lang="en-US" dirty="0"/>
                </a:br>
                <a:r>
                  <a:rPr lang="en-US" dirty="0"/>
                  <a:t>The expectation phase uses a likelihood function </a:t>
                </a:r>
                <a14:m>
                  <m:oMath xmlns:m="http://schemas.openxmlformats.org/officeDocument/2006/math">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Π</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𝑛</m:t>
                        </m:r>
                      </m:sup>
                    </m:sSub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e>
                            <m:r>
                              <a:rPr lang="en-US" b="0" i="1" smtClean="0">
                                <a:latin typeface="Cambria Math" panose="02040503050406030204" pitchFamily="18" charset="0"/>
                              </a:rPr>
                              <m:t>𝑐𝑙𝑢𝑠𝑡𝑒𝑟</m:t>
                            </m:r>
                          </m:e>
                        </m:d>
                      </m:e>
                    </m:func>
                  </m:oMath>
                </a14:m>
                <a:r>
                  <a:rPr lang="en-US" dirty="0"/>
                  <a:t>, but in the EM algorithm we use log on that function because it’s costly to use product of probabilities when k is large enough.</a:t>
                </a:r>
              </a:p>
            </p:txBody>
          </p:sp>
        </mc:Choice>
        <mc:Fallback xmlns="">
          <p:sp>
            <p:nvSpPr>
              <p:cNvPr id="4" name="מציין מיקום תוכן 2">
                <a:extLst>
                  <a:ext uri="{FF2B5EF4-FFF2-40B4-BE49-F238E27FC236}">
                    <a16:creationId xmlns:a16="http://schemas.microsoft.com/office/drawing/2014/main" id="{62DF5F91-E34C-6103-5880-58BA2B1EAF07}"/>
                  </a:ext>
                </a:extLst>
              </p:cNvPr>
              <p:cNvSpPr txBox="1">
                <a:spLocks noRot="1" noChangeAspect="1" noMove="1" noResize="1" noEditPoints="1" noAdjustHandles="1" noChangeArrowheads="1" noChangeShapeType="1" noTextEdit="1"/>
              </p:cNvSpPr>
              <p:nvPr/>
            </p:nvSpPr>
            <p:spPr>
              <a:xfrm>
                <a:off x="1249680" y="1653530"/>
                <a:ext cx="8534400" cy="3550940"/>
              </a:xfrm>
              <a:prstGeom prst="rect">
                <a:avLst/>
              </a:prstGeom>
              <a:blipFill>
                <a:blip r:embed="rId2"/>
                <a:stretch>
                  <a:fillRect l="-571" t="-858"/>
                </a:stretch>
              </a:blipFill>
            </p:spPr>
            <p:txBody>
              <a:bodyPr/>
              <a:lstStyle/>
              <a:p>
                <a:r>
                  <a:rPr lang="he-IL">
                    <a:noFill/>
                  </a:rPr>
                  <a:t> </a:t>
                </a:r>
              </a:p>
            </p:txBody>
          </p:sp>
        </mc:Fallback>
      </mc:AlternateContent>
    </p:spTree>
    <p:extLst>
      <p:ext uri="{BB962C8B-B14F-4D97-AF65-F5344CB8AC3E}">
        <p14:creationId xmlns:p14="http://schemas.microsoft.com/office/powerpoint/2010/main" val="1827165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86431-9A32-B385-42B9-1CA08D192E1B}"/>
              </a:ext>
            </a:extLst>
          </p:cNvPr>
          <p:cNvSpPr>
            <a:spLocks noGrp="1"/>
          </p:cNvSpPr>
          <p:nvPr>
            <p:ph type="title"/>
          </p:nvPr>
        </p:nvSpPr>
        <p:spPr>
          <a:xfrm>
            <a:off x="2231136" y="1002014"/>
            <a:ext cx="7729728" cy="1188720"/>
          </a:xfrm>
        </p:spPr>
        <p:txBody>
          <a:bodyPr/>
          <a:lstStyle/>
          <a:p>
            <a:r>
              <a:rPr lang="en-US" dirty="0"/>
              <a:t>Abstract</a:t>
            </a:r>
            <a:r>
              <a:rPr lang="he-IL" dirty="0"/>
              <a:t> </a:t>
            </a:r>
            <a:r>
              <a:rPr lang="en-US" dirty="0"/>
              <a:t> - Privacy</a:t>
            </a:r>
            <a:endParaRPr lang="LID4096" dirty="0"/>
          </a:p>
        </p:txBody>
      </p:sp>
      <p:sp>
        <p:nvSpPr>
          <p:cNvPr id="3" name="Content Placeholder 2">
            <a:extLst>
              <a:ext uri="{FF2B5EF4-FFF2-40B4-BE49-F238E27FC236}">
                <a16:creationId xmlns:a16="http://schemas.microsoft.com/office/drawing/2014/main" id="{8DED9FCF-6694-F1BA-666C-3BE4A79CAEAA}"/>
              </a:ext>
            </a:extLst>
          </p:cNvPr>
          <p:cNvSpPr>
            <a:spLocks noGrp="1"/>
          </p:cNvSpPr>
          <p:nvPr>
            <p:ph idx="1"/>
          </p:nvPr>
        </p:nvSpPr>
        <p:spPr>
          <a:xfrm>
            <a:off x="2231136" y="2675366"/>
            <a:ext cx="7729728" cy="3101983"/>
          </a:xfrm>
        </p:spPr>
        <p:txBody>
          <a:bodyPr/>
          <a:lstStyle/>
          <a:p>
            <a:r>
              <a:rPr lang="en-US" dirty="0"/>
              <a:t>The proposed protocol ensures privacy and integrity of data across distributed parties, such as hospitals collecting disease data. </a:t>
            </a:r>
          </a:p>
          <a:p>
            <a:r>
              <a:rPr lang="en-US" dirty="0"/>
              <a:t>It employs homomorphic encryption, particularly the CKKS encryption, which allows computation on encrypted data.</a:t>
            </a:r>
          </a:p>
        </p:txBody>
      </p:sp>
    </p:spTree>
    <p:extLst>
      <p:ext uri="{BB962C8B-B14F-4D97-AF65-F5344CB8AC3E}">
        <p14:creationId xmlns:p14="http://schemas.microsoft.com/office/powerpoint/2010/main" val="21010760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231136" y="448368"/>
            <a:ext cx="7729728" cy="1188720"/>
          </a:xfrm>
          <a:solidFill>
            <a:srgbClr val="FFFFFF"/>
          </a:solidFill>
        </p:spPr>
        <p:txBody>
          <a:bodyPr>
            <a:normAutofit/>
          </a:bodyPr>
          <a:lstStyle/>
          <a:p>
            <a:r>
              <a:rPr lang="en-US" sz="3200" dirty="0">
                <a:latin typeface="Times New Roman" panose="02020603050405020304" pitchFamily="18" charset="0"/>
                <a:cs typeface="Times New Roman" panose="02020603050405020304" pitchFamily="18" charset="0"/>
              </a:rPr>
              <a:t>Notes	</a:t>
            </a:r>
          </a:p>
        </p:txBody>
      </p:sp>
      <mc:AlternateContent xmlns:mc="http://schemas.openxmlformats.org/markup-compatibility/2006" xmlns:a14="http://schemas.microsoft.com/office/drawing/2010/main">
        <mc:Choice Requires="a14">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249680" y="1653530"/>
                <a:ext cx="8534400" cy="355094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US" dirty="0"/>
                  <a:t>K-means algorithm vs expectation maximization:</a:t>
                </a:r>
              </a:p>
              <a:p>
                <a:pPr marL="0" indent="0">
                  <a:buFont typeface="Arial" panose="020B0604020202020204" pitchFamily="34" charset="0"/>
                  <a:buNone/>
                </a:pPr>
                <a:r>
                  <a:rPr lang="en-US" dirty="0"/>
                  <a:t>	Unlike K-means, in EM, the clusters are not limited to spherical shapes. In EM 	we can constrain the algorithm to provide different covariance matrices 	(spherical, diagonal and generic).</a:t>
                </a:r>
              </a:p>
              <a:p>
                <a:pPr marL="0" indent="0">
                  <a:buFont typeface="Arial" panose="020B0604020202020204" pitchFamily="34" charset="0"/>
                  <a:buNone/>
                </a:pPr>
                <a:r>
                  <a:rPr lang="en-US" dirty="0"/>
                  <a:t> </a:t>
                </a:r>
                <a:br>
                  <a:rPr lang="en-US" dirty="0"/>
                </a:br>
                <a:r>
                  <a:rPr lang="en-US" dirty="0"/>
                  <a:t>The expectation phase uses a likelihood function </a:t>
                </a:r>
                <a14:m>
                  <m:oMath xmlns:m="http://schemas.openxmlformats.org/officeDocument/2006/math">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Π</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𝑛</m:t>
                        </m:r>
                      </m:sup>
                    </m:sSub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e>
                            <m:r>
                              <a:rPr lang="en-US" b="0" i="1" smtClean="0">
                                <a:latin typeface="Cambria Math" panose="02040503050406030204" pitchFamily="18" charset="0"/>
                              </a:rPr>
                              <m:t>𝑐𝑙𝑢𝑠𝑡𝑒𝑟</m:t>
                            </m:r>
                          </m:e>
                        </m:d>
                      </m:e>
                    </m:func>
                  </m:oMath>
                </a14:m>
                <a:r>
                  <a:rPr lang="en-US" dirty="0"/>
                  <a:t>, but in the EM algorithm we use log on that function because it’s costly to use product of probabilities when k is large enough.</a:t>
                </a:r>
              </a:p>
            </p:txBody>
          </p:sp>
        </mc:Choice>
        <mc:Fallback xmlns="">
          <p:sp>
            <p:nvSpPr>
              <p:cNvPr id="4" name="מציין מיקום תוכן 2">
                <a:extLst>
                  <a:ext uri="{FF2B5EF4-FFF2-40B4-BE49-F238E27FC236}">
                    <a16:creationId xmlns:a16="http://schemas.microsoft.com/office/drawing/2014/main" id="{62DF5F91-E34C-6103-5880-58BA2B1EAF07}"/>
                  </a:ext>
                </a:extLst>
              </p:cNvPr>
              <p:cNvSpPr txBox="1">
                <a:spLocks noRot="1" noChangeAspect="1" noMove="1" noResize="1" noEditPoints="1" noAdjustHandles="1" noChangeArrowheads="1" noChangeShapeType="1" noTextEdit="1"/>
              </p:cNvSpPr>
              <p:nvPr/>
            </p:nvSpPr>
            <p:spPr>
              <a:xfrm>
                <a:off x="1249680" y="1653530"/>
                <a:ext cx="8534400" cy="3550940"/>
              </a:xfrm>
              <a:prstGeom prst="rect">
                <a:avLst/>
              </a:prstGeom>
              <a:blipFill>
                <a:blip r:embed="rId2"/>
                <a:stretch>
                  <a:fillRect l="-571" t="-858"/>
                </a:stretch>
              </a:blipFill>
            </p:spPr>
            <p:txBody>
              <a:bodyPr/>
              <a:lstStyle/>
              <a:p>
                <a:r>
                  <a:rPr lang="he-IL">
                    <a:noFill/>
                  </a:rPr>
                  <a:t> </a:t>
                </a:r>
              </a:p>
            </p:txBody>
          </p:sp>
        </mc:Fallback>
      </mc:AlternateContent>
    </p:spTree>
    <p:extLst>
      <p:ext uri="{BB962C8B-B14F-4D97-AF65-F5344CB8AC3E}">
        <p14:creationId xmlns:p14="http://schemas.microsoft.com/office/powerpoint/2010/main" val="41072725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231136" y="448368"/>
            <a:ext cx="7729728" cy="1188720"/>
          </a:xfrm>
          <a:solidFill>
            <a:srgbClr val="FFFFFF"/>
          </a:solidFill>
        </p:spPr>
        <p:txBody>
          <a:bodyPr>
            <a:normAutofit/>
          </a:bodyPr>
          <a:lstStyle/>
          <a:p>
            <a:r>
              <a:rPr lang="en-US" sz="3200" dirty="0">
                <a:latin typeface="Times New Roman" panose="02020603050405020304" pitchFamily="18" charset="0"/>
                <a:cs typeface="Times New Roman" panose="02020603050405020304" pitchFamily="18" charset="0"/>
              </a:rPr>
              <a:t>Modern data analysis	</a:t>
            </a:r>
          </a:p>
        </p:txBody>
      </p:sp>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828800" y="1847996"/>
            <a:ext cx="8534400" cy="355094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US" dirty="0"/>
              <a:t>Modern data analysis often involves data of massive size that are stored across multiple parties, so we need to use a collective data analysis method to analyze all data from all parties .</a:t>
            </a:r>
          </a:p>
          <a:p>
            <a:pPr marL="0" indent="0">
              <a:buFont typeface="Arial" panose="020B0604020202020204" pitchFamily="34" charset="0"/>
              <a:buNone/>
            </a:pPr>
            <a:r>
              <a:rPr lang="en-US" dirty="0"/>
              <a:t>But In many cases, the data of a party often contains sensitive or confidential information that should not be disclosed to other parties.</a:t>
            </a:r>
          </a:p>
          <a:p>
            <a:pPr marL="0" indent="0">
              <a:buFont typeface="Arial" panose="020B0604020202020204" pitchFamily="34" charset="0"/>
              <a:buNone/>
            </a:pPr>
            <a:r>
              <a:rPr lang="en-US" dirty="0"/>
              <a:t>A typical example is the collaborative effort to analyze joint medical data for certain diseases between several hospitals or health agencies. It may not be possible to share or pool (some or all of) the data together due to strict privacy agreements and policies.</a:t>
            </a:r>
          </a:p>
          <a:p>
            <a:pPr marL="0" indent="0">
              <a:buFont typeface="Arial" panose="020B0604020202020204" pitchFamily="34" charset="0"/>
              <a:buNone/>
            </a:pPr>
            <a:r>
              <a:rPr lang="en-US" dirty="0"/>
              <a:t>Thus creating a need to perform cooperative statistical analysis under these settings.</a:t>
            </a:r>
          </a:p>
          <a:p>
            <a:pPr marL="0" indent="0">
              <a:buFont typeface="Arial" panose="020B0604020202020204" pitchFamily="34" charset="0"/>
              <a:buNone/>
            </a:pPr>
            <a:r>
              <a:rPr lang="en-US" dirty="0"/>
              <a:t>Which  has prompted the development of the field of privacy-preserving collective data analysis (data mining) .</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8213874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231136" y="464810"/>
            <a:ext cx="7729728" cy="1188720"/>
          </a:xfrm>
          <a:solidFill>
            <a:srgbClr val="FFFFFF"/>
          </a:solidFill>
        </p:spPr>
        <p:txBody>
          <a:bodyPr>
            <a:normAutofit/>
          </a:bodyPr>
          <a:lstStyle/>
          <a:p>
            <a:r>
              <a:rPr lang="en-US" sz="3200" dirty="0">
                <a:latin typeface="Times New Roman" panose="02020603050405020304" pitchFamily="18" charset="0"/>
                <a:cs typeface="Times New Roman" panose="02020603050405020304" pitchFamily="18" charset="0"/>
              </a:rPr>
              <a:t>Privacy	</a:t>
            </a:r>
          </a:p>
        </p:txBody>
      </p:sp>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828800" y="1867731"/>
            <a:ext cx="8534400" cy="355094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US" dirty="0"/>
              <a:t>Privacy is important when we use collaborative data analysis ,especially the data that involves personal or sensitive information in fields like health care and commercial use of data and many others.</a:t>
            </a:r>
          </a:p>
          <a:p>
            <a:pPr marL="0" indent="0">
              <a:buFont typeface="Arial" panose="020B0604020202020204" pitchFamily="34" charset="0"/>
              <a:buNone/>
            </a:pPr>
            <a:r>
              <a:rPr lang="en-US" dirty="0"/>
              <a:t>Privacy Preserving statistical algorithms:</a:t>
            </a:r>
          </a:p>
          <a:p>
            <a:pPr marL="0" indent="0">
              <a:buFont typeface="Arial" panose="020B0604020202020204" pitchFamily="34" charset="0"/>
              <a:buNone/>
            </a:pPr>
            <a:r>
              <a:rPr lang="en-US" dirty="0"/>
              <a:t>The aim of privacy preserving statistical algorithms is to allow inference to be drawn on the joint data without disclosing private data held by each party.</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And as we know EM is a statistical algorithm that analyzes(infers) data.</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1961500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039750" y="369224"/>
            <a:ext cx="7729728" cy="1188720"/>
          </a:xfrm>
          <a:solidFill>
            <a:srgbClr val="FFFFFF"/>
          </a:solidFill>
        </p:spPr>
        <p:txBody>
          <a:bodyPr>
            <a:normAutofit/>
          </a:bodyPr>
          <a:lstStyle/>
          <a:p>
            <a:r>
              <a:rPr lang="en-US" sz="3200" dirty="0">
                <a:latin typeface="Times New Roman" panose="02020603050405020304" pitchFamily="18" charset="0"/>
                <a:cs typeface="Times New Roman" panose="02020603050405020304" pitchFamily="18" charset="0"/>
              </a:rPr>
              <a:t>PP algorithm security	</a:t>
            </a:r>
          </a:p>
        </p:txBody>
      </p:sp>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828800" y="1867731"/>
            <a:ext cx="8534400" cy="355094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buFontTx/>
              <a:buChar char="-"/>
            </a:pPr>
            <a:endParaRPr lang="en-US" dirty="0"/>
          </a:p>
          <a:p>
            <a:pPr>
              <a:buFontTx/>
              <a:buChar char="-"/>
            </a:pPr>
            <a:r>
              <a:rPr lang="en-US" dirty="0"/>
              <a:t>The algorithm needs to allow inference to be drawn on the joint data without disclosing private data held by each party.</a:t>
            </a:r>
          </a:p>
          <a:p>
            <a:pPr marL="0" indent="0">
              <a:buNone/>
            </a:pPr>
            <a:endParaRPr lang="en-US" dirty="0"/>
          </a:p>
          <a:p>
            <a:pPr marL="0" indent="0">
              <a:buNone/>
            </a:pPr>
            <a:r>
              <a:rPr lang="en-US" dirty="0"/>
              <a:t>What are the security concerns on the algorithm itself?</a:t>
            </a:r>
          </a:p>
          <a:p>
            <a:pPr lvl="1">
              <a:buFontTx/>
              <a:buChar char="-"/>
            </a:pPr>
            <a:r>
              <a:rPr lang="en-US" dirty="0"/>
              <a:t>On the privacy side the algorithm should not disclose any private data in each party </a:t>
            </a:r>
          </a:p>
          <a:p>
            <a:pPr lvl="1">
              <a:buFontTx/>
              <a:buChar char="-"/>
            </a:pPr>
            <a:r>
              <a:rPr lang="en-US" dirty="0"/>
              <a:t>On the correctness side ,the inferred data from the PP algorithm should be as close as possible to the algorithm if it didn’t preserve privacy. </a:t>
            </a:r>
          </a:p>
          <a:p>
            <a:pPr>
              <a:buFontTx/>
              <a:buChar char="-"/>
            </a:pPr>
            <a:endParaRPr lang="en-US" dirty="0"/>
          </a:p>
        </p:txBody>
      </p:sp>
    </p:spTree>
    <p:extLst>
      <p:ext uri="{BB962C8B-B14F-4D97-AF65-F5344CB8AC3E}">
        <p14:creationId xmlns:p14="http://schemas.microsoft.com/office/powerpoint/2010/main" val="29420256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039750" y="369224"/>
            <a:ext cx="7729728" cy="1188720"/>
          </a:xfrm>
          <a:solidFill>
            <a:srgbClr val="FFFFFF"/>
          </a:solidFill>
        </p:spPr>
        <p:txBody>
          <a:bodyPr>
            <a:normAutofit/>
          </a:bodyPr>
          <a:lstStyle/>
          <a:p>
            <a:r>
              <a:rPr lang="en-US" sz="3200" dirty="0">
                <a:latin typeface="Times New Roman" panose="02020603050405020304" pitchFamily="18" charset="0"/>
                <a:cs typeface="Times New Roman" panose="02020603050405020304" pitchFamily="18" charset="0"/>
              </a:rPr>
              <a:t>Privacy concerns	</a:t>
            </a:r>
          </a:p>
        </p:txBody>
      </p:sp>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828800" y="1867731"/>
            <a:ext cx="8534400" cy="355094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br>
              <a:rPr lang="en-US" dirty="0"/>
            </a:br>
            <a:endParaRPr lang="en-US" dirty="0"/>
          </a:p>
          <a:p>
            <a:pPr marL="0" indent="0">
              <a:buFont typeface="Arial" panose="020B0604020202020204" pitchFamily="34" charset="0"/>
              <a:buNone/>
            </a:pPr>
            <a:r>
              <a:rPr lang="en-US" dirty="0"/>
              <a:t>To understand the privacy concerns on the usage of collaborative data analysis we need to understand the Adversary Models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What do we mean by Adversary models ? </a:t>
            </a:r>
          </a:p>
          <a:p>
            <a:pPr marL="0" indent="0">
              <a:buFont typeface="Arial" panose="020B0604020202020204" pitchFamily="34" charset="0"/>
              <a:buNone/>
            </a:pPr>
            <a:r>
              <a:rPr lang="en-US" dirty="0"/>
              <a:t>	- an adversary model is an assumption that the “enemy” would behave in a 	specific manner on the data itself .</a:t>
            </a:r>
          </a:p>
        </p:txBody>
      </p:sp>
    </p:spTree>
    <p:extLst>
      <p:ext uri="{BB962C8B-B14F-4D97-AF65-F5344CB8AC3E}">
        <p14:creationId xmlns:p14="http://schemas.microsoft.com/office/powerpoint/2010/main" val="10245239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039750" y="369224"/>
            <a:ext cx="7729728" cy="1188720"/>
          </a:xfrm>
          <a:solidFill>
            <a:srgbClr val="FFFFFF"/>
          </a:solidFill>
        </p:spPr>
        <p:txBody>
          <a:bodyPr>
            <a:normAutofit/>
          </a:bodyPr>
          <a:lstStyle/>
          <a:p>
            <a:r>
              <a:rPr lang="en-US" sz="3200" dirty="0">
                <a:latin typeface="Times New Roman" panose="02020603050405020304" pitchFamily="18" charset="0"/>
                <a:cs typeface="Times New Roman" panose="02020603050405020304" pitchFamily="18" charset="0"/>
              </a:rPr>
              <a:t>Adversary models	</a:t>
            </a:r>
          </a:p>
        </p:txBody>
      </p:sp>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828800" y="1867731"/>
            <a:ext cx="8534400" cy="355094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US" sz="2400" dirty="0"/>
              <a:t>We will talk about two adversary models :</a:t>
            </a:r>
          </a:p>
          <a:p>
            <a:pPr marL="0" indent="0">
              <a:buFont typeface="Arial" panose="020B0604020202020204" pitchFamily="34" charset="0"/>
              <a:buNone/>
            </a:pPr>
            <a:endParaRPr lang="en-US" sz="2400" dirty="0"/>
          </a:p>
          <a:p>
            <a:pPr lvl="3">
              <a:buFont typeface="Courier New" panose="02070309020205020404" pitchFamily="49" charset="0"/>
              <a:buChar char="o"/>
            </a:pPr>
            <a:r>
              <a:rPr lang="en-US" sz="2200" dirty="0"/>
              <a:t> (Passive) Honest But Curious Adversary.</a:t>
            </a:r>
          </a:p>
          <a:p>
            <a:pPr marL="0" indent="0">
              <a:buFont typeface="Arial" panose="020B0604020202020204" pitchFamily="34" charset="0"/>
              <a:buNone/>
            </a:pPr>
            <a:endParaRPr lang="en-US" sz="2400" dirty="0"/>
          </a:p>
          <a:p>
            <a:pPr lvl="3">
              <a:buFont typeface="Courier New" panose="02070309020205020404" pitchFamily="49" charset="0"/>
              <a:buChar char="o"/>
            </a:pPr>
            <a:r>
              <a:rPr lang="en-US" sz="2200" dirty="0"/>
              <a:t>(Active) Malicious Adversary. </a:t>
            </a:r>
          </a:p>
        </p:txBody>
      </p:sp>
    </p:spTree>
    <p:extLst>
      <p:ext uri="{BB962C8B-B14F-4D97-AF65-F5344CB8AC3E}">
        <p14:creationId xmlns:p14="http://schemas.microsoft.com/office/powerpoint/2010/main" val="41949582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231136" y="250609"/>
            <a:ext cx="7729728" cy="1188720"/>
          </a:xfrm>
          <a:solidFill>
            <a:srgbClr val="FFFFFF"/>
          </a:solidFill>
        </p:spPr>
        <p:txBody>
          <a:bodyPr>
            <a:normAutofit/>
          </a:bodyPr>
          <a:lstStyle/>
          <a:p>
            <a:r>
              <a:rPr lang="en-US" sz="3200" dirty="0">
                <a:latin typeface="Times New Roman" panose="02020603050405020304" pitchFamily="18" charset="0"/>
                <a:cs typeface="Times New Roman" panose="02020603050405020304" pitchFamily="18" charset="0"/>
              </a:rPr>
              <a:t>Honest but Curious	</a:t>
            </a:r>
          </a:p>
        </p:txBody>
      </p:sp>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828800" y="1867731"/>
            <a:ext cx="8534400" cy="355094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buFont typeface="Wingdings" panose="05000000000000000000" pitchFamily="2" charset="2"/>
              <a:buChar char="v"/>
            </a:pPr>
            <a:r>
              <a:rPr lang="en-US" sz="2400" dirty="0"/>
              <a:t>It provides correct inputs but also attempts to gather as much private information as possible. </a:t>
            </a:r>
          </a:p>
          <a:p>
            <a:pPr>
              <a:buFont typeface="Wingdings" panose="05000000000000000000" pitchFamily="2" charset="2"/>
              <a:buChar char="v"/>
            </a:pPr>
            <a:r>
              <a:rPr lang="en-US" sz="2400" dirty="0"/>
              <a:t>assume that the adversary has access to all internal information of the affected parties as well as all the messages received from them.</a:t>
            </a:r>
          </a:p>
          <a:p>
            <a:pPr>
              <a:buFont typeface="Wingdings" panose="05000000000000000000" pitchFamily="2" charset="2"/>
              <a:buChar char="v"/>
            </a:pPr>
            <a:r>
              <a:rPr lang="en-US" sz="2400" dirty="0"/>
              <a:t>simply eavesdropping and trying to learn information that it is not entitled to through normal protocol interactions.</a:t>
            </a:r>
          </a:p>
          <a:p>
            <a:pPr>
              <a:buFont typeface="Wingdings" panose="05000000000000000000" pitchFamily="2" charset="2"/>
              <a:buChar char="v"/>
            </a:pPr>
            <a:r>
              <a:rPr lang="en-US" sz="2400" dirty="0"/>
              <a:t>This model is weak as it doesn’t assume that the “enemy” is malicious (changes data)</a:t>
            </a:r>
            <a:endParaRPr lang="en-US" sz="2200" dirty="0"/>
          </a:p>
        </p:txBody>
      </p:sp>
    </p:spTree>
    <p:extLst>
      <p:ext uri="{BB962C8B-B14F-4D97-AF65-F5344CB8AC3E}">
        <p14:creationId xmlns:p14="http://schemas.microsoft.com/office/powerpoint/2010/main" val="6754312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039750" y="369224"/>
            <a:ext cx="7729728" cy="1188720"/>
          </a:xfrm>
          <a:solidFill>
            <a:srgbClr val="FFFFFF"/>
          </a:solidFill>
        </p:spPr>
        <p:txBody>
          <a:bodyPr>
            <a:normAutofit/>
          </a:bodyPr>
          <a:lstStyle/>
          <a:p>
            <a:r>
              <a:rPr lang="en-US" sz="2000" dirty="0"/>
              <a:t>Malicious Adversary </a:t>
            </a:r>
            <a:r>
              <a:rPr lang="en-US" sz="3200" dirty="0">
                <a:latin typeface="Times New Roman" panose="02020603050405020304" pitchFamily="18" charset="0"/>
                <a:cs typeface="Times New Roman" panose="02020603050405020304" pitchFamily="18" charset="0"/>
              </a:rPr>
              <a:t>	</a:t>
            </a:r>
          </a:p>
        </p:txBody>
      </p:sp>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828800" y="1867731"/>
            <a:ext cx="8534400" cy="355094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buFont typeface="Wingdings" panose="05000000000000000000" pitchFamily="2" charset="2"/>
              <a:buChar char="v"/>
            </a:pPr>
            <a:r>
              <a:rPr lang="en-US" sz="2200" dirty="0"/>
              <a:t>In this model the adversary is considered active and has the ability to arbitrarily deviate from the specified protocol.</a:t>
            </a:r>
          </a:p>
          <a:p>
            <a:pPr>
              <a:buFont typeface="Wingdings" panose="05000000000000000000" pitchFamily="2" charset="2"/>
              <a:buChar char="v"/>
            </a:pPr>
            <a:r>
              <a:rPr lang="en-US" sz="2200" dirty="0"/>
              <a:t>Affected parties can be instructed to act maliciously </a:t>
            </a:r>
            <a:r>
              <a:rPr lang="en-US" sz="2200" dirty="0" err="1"/>
              <a:t>i.e</a:t>
            </a:r>
            <a:r>
              <a:rPr lang="en-US" sz="2200" dirty="0"/>
              <a:t> alter protocol massages ,hijack communications, compromise privacy and integrity of the inputs and outputs of the protocol.</a:t>
            </a:r>
          </a:p>
          <a:p>
            <a:pPr>
              <a:buFont typeface="Wingdings" panose="05000000000000000000" pitchFamily="2" charset="2"/>
              <a:buChar char="v"/>
            </a:pPr>
            <a:r>
              <a:rPr lang="en-US" sz="2200" dirty="0"/>
              <a:t>Assume that the adversary gains control of a fixed number of parties and that they remain corrupted throughout the entire learning process.</a:t>
            </a:r>
          </a:p>
          <a:p>
            <a:pPr>
              <a:buFont typeface="Wingdings" panose="05000000000000000000" pitchFamily="2" charset="2"/>
              <a:buChar char="v"/>
            </a:pPr>
            <a:r>
              <a:rPr lang="en-US" sz="2200" dirty="0"/>
              <a:t>Honest parties remain Honest through the learning process.</a:t>
            </a:r>
          </a:p>
        </p:txBody>
      </p:sp>
    </p:spTree>
    <p:extLst>
      <p:ext uri="{BB962C8B-B14F-4D97-AF65-F5344CB8AC3E}">
        <p14:creationId xmlns:p14="http://schemas.microsoft.com/office/powerpoint/2010/main" val="7057994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039750" y="369224"/>
            <a:ext cx="7729728" cy="1188720"/>
          </a:xfrm>
          <a:solidFill>
            <a:srgbClr val="FFFFFF"/>
          </a:solidFill>
        </p:spPr>
        <p:txBody>
          <a:bodyPr>
            <a:normAutofit/>
          </a:bodyPr>
          <a:lstStyle/>
          <a:p>
            <a:r>
              <a:rPr lang="en-US" sz="2000" dirty="0"/>
              <a:t>Adversary models</a:t>
            </a:r>
            <a:r>
              <a:rPr lang="en-US" sz="3200" dirty="0">
                <a:latin typeface="Times New Roman" panose="02020603050405020304" pitchFamily="18" charset="0"/>
                <a:cs typeface="Times New Roman" panose="02020603050405020304" pitchFamily="18" charset="0"/>
              </a:rPr>
              <a:t>	</a:t>
            </a:r>
          </a:p>
        </p:txBody>
      </p:sp>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828800" y="1867731"/>
            <a:ext cx="8534400" cy="355094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buFont typeface="Wingdings" panose="05000000000000000000" pitchFamily="2" charset="2"/>
              <a:buChar char="v"/>
            </a:pPr>
            <a:r>
              <a:rPr lang="en-US" sz="2200" dirty="0"/>
              <a:t>Both Malicious and honest but curious adversary models address the privacy concerns that we face when we want to use </a:t>
            </a:r>
            <a:r>
              <a:rPr lang="en-US" sz="2400" dirty="0"/>
              <a:t>collaborative data analysis .</a:t>
            </a:r>
          </a:p>
          <a:p>
            <a:pPr>
              <a:buFont typeface="Wingdings" panose="05000000000000000000" pitchFamily="2" charset="2"/>
              <a:buChar char="v"/>
            </a:pPr>
            <a:r>
              <a:rPr lang="en-US" sz="2400" dirty="0"/>
              <a:t>One of them addresses “eavesdropping” on the data.</a:t>
            </a:r>
          </a:p>
          <a:p>
            <a:pPr>
              <a:buFont typeface="Wingdings" panose="05000000000000000000" pitchFamily="2" charset="2"/>
              <a:buChar char="v"/>
            </a:pPr>
            <a:r>
              <a:rPr lang="en-US" sz="2400" dirty="0"/>
              <a:t>The other is more aggressive as it assumes that the data is being maliciously corrupted</a:t>
            </a:r>
          </a:p>
          <a:p>
            <a:pPr>
              <a:buFont typeface="Wingdings" panose="05000000000000000000" pitchFamily="2" charset="2"/>
              <a:buChar char="v"/>
            </a:pPr>
            <a:endParaRPr lang="en-US" sz="2200" dirty="0"/>
          </a:p>
        </p:txBody>
      </p:sp>
    </p:spTree>
    <p:extLst>
      <p:ext uri="{BB962C8B-B14F-4D97-AF65-F5344CB8AC3E}">
        <p14:creationId xmlns:p14="http://schemas.microsoft.com/office/powerpoint/2010/main" val="38660048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039750" y="369224"/>
            <a:ext cx="7729728" cy="1188720"/>
          </a:xfrm>
          <a:solidFill>
            <a:srgbClr val="FFFFFF"/>
          </a:solidFill>
        </p:spPr>
        <p:txBody>
          <a:bodyPr>
            <a:normAutofit/>
          </a:bodyPr>
          <a:lstStyle/>
          <a:p>
            <a:r>
              <a:rPr lang="en-US" sz="2000" dirty="0"/>
              <a:t>Basic Cryptographic tools </a:t>
            </a:r>
            <a:r>
              <a:rPr lang="en-US" sz="3200" dirty="0">
                <a:latin typeface="Times New Roman" panose="02020603050405020304" pitchFamily="18" charset="0"/>
                <a:cs typeface="Times New Roman" panose="02020603050405020304" pitchFamily="18" charset="0"/>
              </a:rPr>
              <a:t>	</a:t>
            </a:r>
          </a:p>
        </p:txBody>
      </p:sp>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828800" y="1867731"/>
            <a:ext cx="8534400" cy="355094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buFont typeface="Wingdings" panose="05000000000000000000" pitchFamily="2" charset="2"/>
              <a:buChar char="v"/>
            </a:pPr>
            <a:r>
              <a:rPr lang="en-US" sz="2200" dirty="0"/>
              <a:t>Secure Message Exchange Protocol:</a:t>
            </a:r>
          </a:p>
          <a:p>
            <a:pPr lvl="2">
              <a:buFont typeface="Wingdings" panose="05000000000000000000" pitchFamily="2" charset="2"/>
              <a:buChar char="v"/>
            </a:pPr>
            <a:r>
              <a:rPr lang="en-US" sz="2400" dirty="0"/>
              <a:t>symmetric-key or public-key(Asymmetric) based message exchange protocols that have the required security properties or the intended application will suffice for the PPEM algorithm.</a:t>
            </a:r>
          </a:p>
          <a:p>
            <a:pPr lvl="2">
              <a:buFont typeface="Wingdings" panose="05000000000000000000" pitchFamily="2" charset="2"/>
              <a:buChar char="v"/>
            </a:pPr>
            <a:r>
              <a:rPr lang="en-US" sz="2400" dirty="0"/>
              <a:t>For PPEM algorithms it’s recommended to use a public key-based protocol that provides semantic security</a:t>
            </a:r>
          </a:p>
          <a:p>
            <a:pPr lvl="2">
              <a:buFont typeface="Wingdings" panose="05000000000000000000" pitchFamily="2" charset="2"/>
              <a:buChar char="v"/>
            </a:pPr>
            <a:r>
              <a:rPr lang="en-US" sz="2000" dirty="0"/>
              <a:t>All communications is assumed to use SMEP as means of communication.</a:t>
            </a:r>
          </a:p>
          <a:p>
            <a:pPr lvl="2">
              <a:buFont typeface="Wingdings" panose="05000000000000000000" pitchFamily="2" charset="2"/>
              <a:buChar char="v"/>
            </a:pPr>
            <a:endParaRPr lang="en-US" sz="2000" dirty="0"/>
          </a:p>
          <a:p>
            <a:pPr marL="0" indent="0">
              <a:buNone/>
            </a:pPr>
            <a:endParaRPr lang="en-US" sz="2200" dirty="0"/>
          </a:p>
          <a:p>
            <a:pPr>
              <a:buFont typeface="Wingdings" panose="05000000000000000000" pitchFamily="2" charset="2"/>
              <a:buChar char="v"/>
            </a:pPr>
            <a:endParaRPr lang="en-US" sz="2200" dirty="0"/>
          </a:p>
        </p:txBody>
      </p:sp>
    </p:spTree>
    <p:extLst>
      <p:ext uri="{BB962C8B-B14F-4D97-AF65-F5344CB8AC3E}">
        <p14:creationId xmlns:p14="http://schemas.microsoft.com/office/powerpoint/2010/main" val="2586676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DB7CD-9DC3-3807-0660-5215431598AF}"/>
              </a:ext>
            </a:extLst>
          </p:cNvPr>
          <p:cNvSpPr>
            <a:spLocks noGrp="1"/>
          </p:cNvSpPr>
          <p:nvPr>
            <p:ph type="title"/>
          </p:nvPr>
        </p:nvSpPr>
        <p:spPr/>
        <p:txBody>
          <a:bodyPr/>
          <a:lstStyle/>
          <a:p>
            <a:r>
              <a:rPr lang="en-US" dirty="0"/>
              <a:t>Abstract</a:t>
            </a:r>
            <a:r>
              <a:rPr lang="he-IL" dirty="0"/>
              <a:t> </a:t>
            </a:r>
            <a:r>
              <a:rPr lang="en-US" dirty="0"/>
              <a:t> - Privacy</a:t>
            </a:r>
            <a:endParaRPr lang="LID4096" dirty="0"/>
          </a:p>
        </p:txBody>
      </p:sp>
      <p:sp>
        <p:nvSpPr>
          <p:cNvPr id="3" name="Content Placeholder 2">
            <a:extLst>
              <a:ext uri="{FF2B5EF4-FFF2-40B4-BE49-F238E27FC236}">
                <a16:creationId xmlns:a16="http://schemas.microsoft.com/office/drawing/2014/main" id="{AB3D79FB-6B07-128B-F9EF-7997682BF456}"/>
              </a:ext>
            </a:extLst>
          </p:cNvPr>
          <p:cNvSpPr>
            <a:spLocks noGrp="1"/>
          </p:cNvSpPr>
          <p:nvPr>
            <p:ph idx="1"/>
          </p:nvPr>
        </p:nvSpPr>
        <p:spPr/>
        <p:txBody>
          <a:bodyPr/>
          <a:lstStyle/>
          <a:p>
            <a:r>
              <a:rPr lang="en-US" dirty="0"/>
              <a:t>The algorithm divides optimization formulas into sections and uses CKKS encryption to exchange information with a central server. The server combines encrypted intermediate updates, maintaining privacy, and enabling collaborative EM computation</a:t>
            </a:r>
            <a:endParaRPr lang="LID4096" dirty="0"/>
          </a:p>
          <a:p>
            <a:endParaRPr lang="LID4096" dirty="0"/>
          </a:p>
        </p:txBody>
      </p:sp>
    </p:spTree>
    <p:extLst>
      <p:ext uri="{BB962C8B-B14F-4D97-AF65-F5344CB8AC3E}">
        <p14:creationId xmlns:p14="http://schemas.microsoft.com/office/powerpoint/2010/main" val="14988986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039750" y="369224"/>
            <a:ext cx="7729728" cy="1188720"/>
          </a:xfrm>
          <a:solidFill>
            <a:srgbClr val="FFFFFF"/>
          </a:solidFill>
        </p:spPr>
        <p:txBody>
          <a:bodyPr>
            <a:normAutofit/>
          </a:bodyPr>
          <a:lstStyle/>
          <a:p>
            <a:r>
              <a:rPr lang="en-US" sz="2000" dirty="0"/>
              <a:t>Basic Cryptographic tools </a:t>
            </a:r>
            <a:r>
              <a:rPr lang="en-US" sz="3200" dirty="0">
                <a:latin typeface="Times New Roman" panose="02020603050405020304" pitchFamily="18" charset="0"/>
                <a:cs typeface="Times New Roman" panose="02020603050405020304" pitchFamily="18" charset="0"/>
              </a:rPr>
              <a:t>	</a:t>
            </a:r>
          </a:p>
        </p:txBody>
      </p:sp>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828800" y="1867731"/>
            <a:ext cx="8534400" cy="355094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buFont typeface="Wingdings" panose="05000000000000000000" pitchFamily="2" charset="2"/>
              <a:buChar char="v"/>
            </a:pPr>
            <a:r>
              <a:rPr lang="en-US" sz="2200" dirty="0"/>
              <a:t>Secure Message Exchange Protocol:</a:t>
            </a:r>
          </a:p>
          <a:p>
            <a:pPr lvl="2">
              <a:buFont typeface="Wingdings" panose="05000000000000000000" pitchFamily="2" charset="2"/>
              <a:buChar char="v"/>
            </a:pPr>
            <a:r>
              <a:rPr lang="en-US" sz="2400" dirty="0"/>
              <a:t>symmetric-key based message exchange protocol:</a:t>
            </a:r>
            <a:endParaRPr lang="en-US" sz="2000" dirty="0"/>
          </a:p>
          <a:p>
            <a:pPr marL="0" indent="0">
              <a:buNone/>
            </a:pPr>
            <a:endParaRPr lang="en-US" sz="2200" dirty="0"/>
          </a:p>
          <a:p>
            <a:pPr>
              <a:buFont typeface="Wingdings" panose="05000000000000000000" pitchFamily="2" charset="2"/>
              <a:buChar char="v"/>
            </a:pPr>
            <a:endParaRPr lang="en-US" sz="2200" dirty="0"/>
          </a:p>
        </p:txBody>
      </p:sp>
      <p:pic>
        <p:nvPicPr>
          <p:cNvPr id="1026" name="Picture 2">
            <a:extLst>
              <a:ext uri="{FF2B5EF4-FFF2-40B4-BE49-F238E27FC236}">
                <a16:creationId xmlns:a16="http://schemas.microsoft.com/office/drawing/2014/main" id="{362E5E9F-43C8-8429-1853-EEA90B26DC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7257" y="2806468"/>
            <a:ext cx="4180114" cy="3288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41100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039750" y="369224"/>
            <a:ext cx="7729728" cy="1188720"/>
          </a:xfrm>
          <a:solidFill>
            <a:srgbClr val="FFFFFF"/>
          </a:solidFill>
        </p:spPr>
        <p:txBody>
          <a:bodyPr>
            <a:normAutofit/>
          </a:bodyPr>
          <a:lstStyle/>
          <a:p>
            <a:r>
              <a:rPr lang="en-US" sz="2000" dirty="0"/>
              <a:t>Basic Cryptographic tools </a:t>
            </a:r>
            <a:r>
              <a:rPr lang="en-US" sz="3200" dirty="0">
                <a:latin typeface="Times New Roman" panose="02020603050405020304" pitchFamily="18" charset="0"/>
                <a:cs typeface="Times New Roman" panose="02020603050405020304" pitchFamily="18" charset="0"/>
              </a:rPr>
              <a:t>	</a:t>
            </a:r>
          </a:p>
        </p:txBody>
      </p:sp>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828800" y="1867731"/>
            <a:ext cx="8534400" cy="355094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buFont typeface="Wingdings" panose="05000000000000000000" pitchFamily="2" charset="2"/>
              <a:buChar char="v"/>
            </a:pPr>
            <a:r>
              <a:rPr lang="en-US" sz="2200" dirty="0"/>
              <a:t>Secure Message Exchange Protocol:</a:t>
            </a:r>
          </a:p>
          <a:p>
            <a:pPr lvl="2">
              <a:buFont typeface="Wingdings" panose="05000000000000000000" pitchFamily="2" charset="2"/>
              <a:buChar char="v"/>
            </a:pPr>
            <a:r>
              <a:rPr lang="en-US" sz="2400" dirty="0"/>
              <a:t>Public (Asymmetric-key based message exchange protocol:</a:t>
            </a:r>
            <a:endParaRPr lang="en-US" sz="2000" dirty="0"/>
          </a:p>
          <a:p>
            <a:pPr marL="0" indent="0">
              <a:buNone/>
            </a:pPr>
            <a:endParaRPr lang="en-US" sz="2200" dirty="0"/>
          </a:p>
          <a:p>
            <a:pPr>
              <a:buFont typeface="Wingdings" panose="05000000000000000000" pitchFamily="2" charset="2"/>
              <a:buChar char="v"/>
            </a:pPr>
            <a:endParaRPr lang="en-US" sz="2200" dirty="0"/>
          </a:p>
        </p:txBody>
      </p:sp>
      <p:pic>
        <p:nvPicPr>
          <p:cNvPr id="2050" name="Picture 2">
            <a:extLst>
              <a:ext uri="{FF2B5EF4-FFF2-40B4-BE49-F238E27FC236}">
                <a16:creationId xmlns:a16="http://schemas.microsoft.com/office/drawing/2014/main" id="{A7AFEB15-8FAA-9A1E-A352-737D3FB162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5250" y="2850471"/>
            <a:ext cx="4381500" cy="3305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00660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039750" y="369224"/>
            <a:ext cx="7729728" cy="1188720"/>
          </a:xfrm>
          <a:solidFill>
            <a:srgbClr val="FFFFFF"/>
          </a:solidFill>
        </p:spPr>
        <p:txBody>
          <a:bodyPr>
            <a:normAutofit/>
          </a:bodyPr>
          <a:lstStyle/>
          <a:p>
            <a:r>
              <a:rPr lang="en-US" sz="2000" dirty="0"/>
              <a:t>Basic Cryptographic tools </a:t>
            </a:r>
            <a:r>
              <a:rPr lang="en-US" sz="3200" dirty="0">
                <a:latin typeface="Times New Roman" panose="02020603050405020304" pitchFamily="18" charset="0"/>
                <a:cs typeface="Times New Roman" panose="02020603050405020304" pitchFamily="18" charset="0"/>
              </a:rPr>
              <a:t>	</a:t>
            </a:r>
          </a:p>
        </p:txBody>
      </p:sp>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828800" y="1867731"/>
            <a:ext cx="8534400" cy="355094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buFont typeface="Wingdings" panose="05000000000000000000" pitchFamily="2" charset="2"/>
              <a:buChar char="v"/>
            </a:pPr>
            <a:r>
              <a:rPr lang="en-US" sz="2200" dirty="0"/>
              <a:t>Secure Message Exchange Protocol:</a:t>
            </a:r>
          </a:p>
          <a:p>
            <a:pPr lvl="2">
              <a:buFont typeface="Wingdings" panose="05000000000000000000" pitchFamily="2" charset="2"/>
              <a:buChar char="v"/>
            </a:pPr>
            <a:r>
              <a:rPr lang="en-US" sz="2400" dirty="0"/>
              <a:t>For PPEM algorithms it’s recommended to use a public key based protocol that provides semantic security</a:t>
            </a:r>
          </a:p>
          <a:p>
            <a:pPr lvl="2">
              <a:buFont typeface="Wingdings" panose="05000000000000000000" pitchFamily="2" charset="2"/>
              <a:buChar char="v"/>
            </a:pPr>
            <a:r>
              <a:rPr lang="en-US" sz="2000" dirty="0"/>
              <a:t>All communications is assumed to use SMEP as means of communication.</a:t>
            </a:r>
          </a:p>
          <a:p>
            <a:pPr lvl="2">
              <a:buFont typeface="Wingdings" panose="05000000000000000000" pitchFamily="2" charset="2"/>
              <a:buChar char="v"/>
            </a:pPr>
            <a:endParaRPr lang="en-US" sz="2000" dirty="0"/>
          </a:p>
          <a:p>
            <a:pPr marL="0" indent="0">
              <a:buNone/>
            </a:pPr>
            <a:endParaRPr lang="en-US" sz="2200" dirty="0"/>
          </a:p>
          <a:p>
            <a:pPr>
              <a:buFont typeface="Wingdings" panose="05000000000000000000" pitchFamily="2" charset="2"/>
              <a:buChar char="v"/>
            </a:pPr>
            <a:endParaRPr lang="en-US" sz="2200" dirty="0"/>
          </a:p>
        </p:txBody>
      </p:sp>
    </p:spTree>
    <p:extLst>
      <p:ext uri="{BB962C8B-B14F-4D97-AF65-F5344CB8AC3E}">
        <p14:creationId xmlns:p14="http://schemas.microsoft.com/office/powerpoint/2010/main" val="40386652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37" name="Rectangle 1032">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231136" y="3781241"/>
            <a:ext cx="7729729" cy="855406"/>
          </a:xfrm>
          <a:noFill/>
          <a:ln>
            <a:solidFill>
              <a:schemeClr val="bg1"/>
            </a:solidFill>
          </a:ln>
        </p:spPr>
        <p:txBody>
          <a:bodyPr vert="horz" lIns="182880" tIns="182880" rIns="182880" bIns="182880" rtlCol="0" anchor="ctr">
            <a:normAutofit/>
          </a:bodyPr>
          <a:lstStyle/>
          <a:p>
            <a:r>
              <a:rPr lang="en-US" sz="2400">
                <a:solidFill>
                  <a:schemeClr val="bg1"/>
                </a:solidFill>
              </a:rPr>
              <a:t>Basic Cryptographic tools 	</a:t>
            </a:r>
          </a:p>
        </p:txBody>
      </p:sp>
      <p:pic>
        <p:nvPicPr>
          <p:cNvPr id="1026" name="Picture 2" descr="4 alternatives to encryption backdoors | CSO Online">
            <a:extLst>
              <a:ext uri="{FF2B5EF4-FFF2-40B4-BE49-F238E27FC236}">
                <a16:creationId xmlns:a16="http://schemas.microsoft.com/office/drawing/2014/main" id="{083DDF45-B8FD-B63C-553A-BC1700A1B4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15003"/>
          <a:stretch/>
        </p:blipFill>
        <p:spPr bwMode="auto">
          <a:xfrm>
            <a:off x="20" y="10"/>
            <a:ext cx="6062452" cy="34289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ncrypt Data at Rest Unit | Salesforce Trailhead">
            <a:extLst>
              <a:ext uri="{FF2B5EF4-FFF2-40B4-BE49-F238E27FC236}">
                <a16:creationId xmlns:a16="http://schemas.microsoft.com/office/drawing/2014/main" id="{002EED00-BCF0-5ED7-5DCD-92693B4098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25" r="-1" b="20959"/>
          <a:stretch/>
        </p:blipFill>
        <p:spPr bwMode="auto">
          <a:xfrm>
            <a:off x="6129528" y="-1"/>
            <a:ext cx="6062472" cy="3428999"/>
          </a:xfrm>
          <a:prstGeom prst="rect">
            <a:avLst/>
          </a:prstGeom>
          <a:noFill/>
          <a:extLst>
            <a:ext uri="{909E8E84-426E-40DD-AFC4-6F175D3DCCD1}">
              <a14:hiddenFill xmlns:a14="http://schemas.microsoft.com/office/drawing/2010/main">
                <a:solidFill>
                  <a:srgbClr val="FFFFFF"/>
                </a:solidFill>
              </a14:hiddenFill>
            </a:ext>
          </a:extLst>
        </p:spPr>
      </p:pic>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2238412" y="4846076"/>
            <a:ext cx="7715177" cy="127155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solidFill>
                  <a:schemeClr val="bg1"/>
                </a:solidFill>
              </a:rPr>
              <a:t>Encryption protocols :</a:t>
            </a:r>
          </a:p>
          <a:p>
            <a:pPr lvl="1"/>
            <a:r>
              <a:rPr lang="en-US" dirty="0">
                <a:solidFill>
                  <a:schemeClr val="bg1"/>
                </a:solidFill>
              </a:rPr>
              <a:t>Additive Homomorphic Encryption.</a:t>
            </a:r>
          </a:p>
          <a:p>
            <a:pPr lvl="1"/>
            <a:r>
              <a:rPr lang="en-US" dirty="0">
                <a:solidFill>
                  <a:schemeClr val="bg1"/>
                </a:solidFill>
              </a:rPr>
              <a:t>Trusted Execution Environment.</a:t>
            </a: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0549054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039750" y="369224"/>
            <a:ext cx="7729728" cy="1188720"/>
          </a:xfrm>
          <a:solidFill>
            <a:srgbClr val="FFFFFF"/>
          </a:solidFill>
        </p:spPr>
        <p:txBody>
          <a:bodyPr>
            <a:normAutofit/>
          </a:bodyPr>
          <a:lstStyle/>
          <a:p>
            <a:r>
              <a:rPr lang="en-US" sz="2000" dirty="0"/>
              <a:t>Basic Cryptographic tools </a:t>
            </a:r>
            <a:r>
              <a:rPr lang="en-US" sz="3200" dirty="0">
                <a:latin typeface="Times New Roman" panose="02020603050405020304" pitchFamily="18" charset="0"/>
                <a:cs typeface="Times New Roman" panose="02020603050405020304" pitchFamily="18" charset="0"/>
              </a:rPr>
              <a:t>	</a:t>
            </a:r>
          </a:p>
        </p:txBody>
      </p:sp>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828800" y="1867731"/>
            <a:ext cx="8534400" cy="355094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buFont typeface="Wingdings" panose="05000000000000000000" pitchFamily="2" charset="2"/>
              <a:buChar char="v"/>
            </a:pPr>
            <a:r>
              <a:rPr lang="en-US" sz="2200" dirty="0"/>
              <a:t>Secure Message Exchange Protocol:</a:t>
            </a:r>
          </a:p>
          <a:p>
            <a:pPr lvl="2">
              <a:buFont typeface="Wingdings" panose="05000000000000000000" pitchFamily="2" charset="2"/>
              <a:buChar char="v"/>
            </a:pPr>
            <a:r>
              <a:rPr lang="en-US" sz="2400" dirty="0"/>
              <a:t>symmetric-key or public-key(Asymmetric) based message exchange protocols that have the required security properties or the intended application will suffice for the PPEM algorithm.</a:t>
            </a:r>
          </a:p>
          <a:p>
            <a:pPr lvl="2">
              <a:buFont typeface="Wingdings" panose="05000000000000000000" pitchFamily="2" charset="2"/>
              <a:buChar char="v"/>
            </a:pPr>
            <a:r>
              <a:rPr lang="en-US" sz="2400" dirty="0"/>
              <a:t>For PPEM algorithms it’s recommended to use a public key based protocol that provides semantic security</a:t>
            </a:r>
          </a:p>
          <a:p>
            <a:pPr lvl="2">
              <a:buFont typeface="Wingdings" panose="05000000000000000000" pitchFamily="2" charset="2"/>
              <a:buChar char="v"/>
            </a:pPr>
            <a:r>
              <a:rPr lang="en-US" sz="2000" dirty="0"/>
              <a:t>All communications is assumed to use SMEP as means of communication.</a:t>
            </a:r>
          </a:p>
          <a:p>
            <a:pPr lvl="2">
              <a:buFont typeface="Wingdings" panose="05000000000000000000" pitchFamily="2" charset="2"/>
              <a:buChar char="v"/>
            </a:pPr>
            <a:endParaRPr lang="en-US" sz="2000" dirty="0"/>
          </a:p>
          <a:p>
            <a:pPr marL="0" indent="0">
              <a:buNone/>
            </a:pPr>
            <a:endParaRPr lang="en-US" sz="2200" dirty="0"/>
          </a:p>
          <a:p>
            <a:pPr>
              <a:buFont typeface="Wingdings" panose="05000000000000000000" pitchFamily="2" charset="2"/>
              <a:buChar char="v"/>
            </a:pPr>
            <a:endParaRPr lang="en-US" sz="2200" dirty="0"/>
          </a:p>
        </p:txBody>
      </p:sp>
    </p:spTree>
    <p:extLst>
      <p:ext uri="{BB962C8B-B14F-4D97-AF65-F5344CB8AC3E}">
        <p14:creationId xmlns:p14="http://schemas.microsoft.com/office/powerpoint/2010/main" val="18530384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039750" y="369224"/>
            <a:ext cx="7729728" cy="1188720"/>
          </a:xfrm>
          <a:solidFill>
            <a:srgbClr val="FFFFFF"/>
          </a:solidFill>
        </p:spPr>
        <p:txBody>
          <a:bodyPr>
            <a:normAutofit/>
          </a:bodyPr>
          <a:lstStyle/>
          <a:p>
            <a:r>
              <a:rPr lang="en-US" sz="2000" dirty="0"/>
              <a:t>Basic Cryptographic tools </a:t>
            </a:r>
            <a:r>
              <a:rPr lang="en-US" sz="3200" dirty="0">
                <a:latin typeface="Times New Roman" panose="02020603050405020304" pitchFamily="18" charset="0"/>
                <a:cs typeface="Times New Roman" panose="02020603050405020304" pitchFamily="18" charset="0"/>
              </a:rPr>
              <a:t>	</a:t>
            </a:r>
          </a:p>
        </p:txBody>
      </p:sp>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828800" y="1867731"/>
            <a:ext cx="8534400" cy="355094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buFont typeface="Wingdings" panose="05000000000000000000" pitchFamily="2" charset="2"/>
              <a:buChar char="v"/>
            </a:pPr>
            <a:r>
              <a:rPr lang="en-US" sz="2400" dirty="0"/>
              <a:t>Additive Homomorphic Encryption</a:t>
            </a:r>
            <a:r>
              <a:rPr lang="en-US" sz="2200" dirty="0"/>
              <a:t>:</a:t>
            </a:r>
          </a:p>
          <a:p>
            <a:pPr lvl="2">
              <a:buFont typeface="Wingdings" panose="05000000000000000000" pitchFamily="2" charset="2"/>
              <a:buChar char="v"/>
            </a:pPr>
            <a:r>
              <a:rPr lang="en-US" sz="2800" dirty="0"/>
              <a:t>An additive homomorphic encryption scheme allows one to compute the sum of encrypted data without decrypting them. </a:t>
            </a:r>
            <a:endParaRPr lang="en-US" sz="2200" dirty="0"/>
          </a:p>
          <a:p>
            <a:pPr>
              <a:buFont typeface="Wingdings" panose="05000000000000000000" pitchFamily="2" charset="2"/>
              <a:buChar char="v"/>
            </a:pPr>
            <a:endParaRPr lang="en-US" sz="2200" dirty="0"/>
          </a:p>
        </p:txBody>
      </p:sp>
    </p:spTree>
    <p:extLst>
      <p:ext uri="{BB962C8B-B14F-4D97-AF65-F5344CB8AC3E}">
        <p14:creationId xmlns:p14="http://schemas.microsoft.com/office/powerpoint/2010/main" val="29857318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039750" y="369224"/>
            <a:ext cx="7729728" cy="1188720"/>
          </a:xfrm>
          <a:solidFill>
            <a:srgbClr val="FFFFFF"/>
          </a:solidFill>
        </p:spPr>
        <p:txBody>
          <a:bodyPr>
            <a:normAutofit/>
          </a:bodyPr>
          <a:lstStyle/>
          <a:p>
            <a:r>
              <a:rPr lang="en-US" sz="2000" dirty="0"/>
              <a:t>Basic Cryptographic tools </a:t>
            </a:r>
            <a:r>
              <a:rPr lang="en-US" sz="3200" dirty="0">
                <a:latin typeface="Times New Roman" panose="02020603050405020304" pitchFamily="18" charset="0"/>
                <a:cs typeface="Times New Roman" panose="02020603050405020304" pitchFamily="18" charset="0"/>
              </a:rPr>
              <a:t>	</a:t>
            </a:r>
          </a:p>
        </p:txBody>
      </p:sp>
      <mc:AlternateContent xmlns:mc="http://schemas.openxmlformats.org/markup-compatibility/2006" xmlns:a14="http://schemas.microsoft.com/office/drawing/2010/main">
        <mc:Choice Requires="a14">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828800" y="1867731"/>
                <a:ext cx="8534400" cy="355094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buFont typeface="Wingdings" panose="05000000000000000000" pitchFamily="2" charset="2"/>
                  <a:buChar char="v"/>
                </a:pPr>
                <a:r>
                  <a:rPr lang="en-US" sz="2400" dirty="0"/>
                  <a:t>Additive Homomorphic Encryption</a:t>
                </a:r>
                <a:r>
                  <a:rPr lang="en-US" sz="2200" dirty="0"/>
                  <a:t>:</a:t>
                </a:r>
              </a:p>
              <a:p>
                <a:pPr lvl="2">
                  <a:buFont typeface="Wingdings" panose="05000000000000000000" pitchFamily="2" charset="2"/>
                  <a:buChar char="v"/>
                </a:pPr>
                <a:r>
                  <a:rPr lang="en-US" sz="2800" dirty="0"/>
                  <a:t>More formally, an encryption scheme </a:t>
                </a:r>
                <a:r>
                  <a:rPr lang="en-US" sz="2800" dirty="0" err="1"/>
                  <a:t>Enck</a:t>
                </a:r>
                <a:r>
                  <a:rPr lang="en-US" sz="2800" dirty="0"/>
                  <a:t>() is additively homomorphic if, given two plaintext, p1 and p2, it satisfies the property of:</a:t>
                </a:r>
              </a:p>
              <a:p>
                <a:pPr marL="0" indent="0">
                  <a:buNone/>
                </a:pPr>
                <a14:m>
                  <m:oMathPara xmlns:m="http://schemas.openxmlformats.org/officeDocument/2006/math">
                    <m:oMathParaPr>
                      <m:jc m:val="centerGroup"/>
                    </m:oMathParaPr>
                    <m:oMath xmlns:m="http://schemas.openxmlformats.org/officeDocument/2006/math">
                      <m:r>
                        <m:rPr>
                          <m:nor/>
                        </m:rPr>
                        <a:rPr lang="en-US" sz="2400"/>
                        <m:t>Enck</m:t>
                      </m:r>
                      <m:r>
                        <m:rPr>
                          <m:nor/>
                        </m:rPr>
                        <a:rPr lang="en-US" sz="2400"/>
                        <m:t>(</m:t>
                      </m:r>
                      <m:r>
                        <m:rPr>
                          <m:nor/>
                        </m:rPr>
                        <a:rPr lang="en-US" sz="2400"/>
                        <m:t>p</m:t>
                      </m:r>
                      <m:r>
                        <m:rPr>
                          <m:nor/>
                        </m:rPr>
                        <a:rPr lang="en-US" sz="2400"/>
                        <m:t>1 </m:t>
                      </m:r>
                      <m:r>
                        <m:rPr>
                          <m:nor/>
                        </m:rPr>
                        <a:rPr lang="en-US" sz="2400"/>
                        <m:t>⊕ </m:t>
                      </m:r>
                      <m:r>
                        <m:rPr>
                          <m:nor/>
                        </m:rPr>
                        <a:rPr lang="en-US" sz="2400"/>
                        <m:t>p</m:t>
                      </m:r>
                      <m:r>
                        <m:rPr>
                          <m:nor/>
                        </m:rPr>
                        <a:rPr lang="en-US" sz="2400"/>
                        <m:t>2</m:t>
                      </m:r>
                      <m:r>
                        <m:rPr>
                          <m:nor/>
                        </m:rPr>
                        <a:rPr lang="en-US" sz="2400"/>
                        <m:t>) = </m:t>
                      </m:r>
                      <m:r>
                        <m:rPr>
                          <m:nor/>
                        </m:rPr>
                        <a:rPr lang="en-US" sz="2400"/>
                        <m:t>Enck</m:t>
                      </m:r>
                      <m:r>
                        <m:rPr>
                          <m:nor/>
                        </m:rPr>
                        <a:rPr lang="en-US" sz="2400"/>
                        <m:t>(</m:t>
                      </m:r>
                      <m:r>
                        <m:rPr>
                          <m:nor/>
                        </m:rPr>
                        <a:rPr lang="en-US" sz="2400"/>
                        <m:t>p</m:t>
                      </m:r>
                      <m:r>
                        <m:rPr>
                          <m:nor/>
                        </m:rPr>
                        <a:rPr lang="en-US" sz="2400"/>
                        <m:t>1</m:t>
                      </m:r>
                      <m:r>
                        <m:rPr>
                          <m:nor/>
                        </m:rPr>
                        <a:rPr lang="en-US" sz="2400"/>
                        <m:t>) </m:t>
                      </m:r>
                      <m:r>
                        <m:rPr>
                          <m:nor/>
                        </m:rPr>
                        <a:rPr lang="en-US" sz="2400"/>
                        <m:t>⊕ </m:t>
                      </m:r>
                      <m:r>
                        <m:rPr>
                          <m:nor/>
                        </m:rPr>
                        <a:rPr lang="en-US" sz="2400"/>
                        <m:t>Enck</m:t>
                      </m:r>
                      <m:r>
                        <m:rPr>
                          <m:nor/>
                        </m:rPr>
                        <a:rPr lang="en-US" sz="2400"/>
                        <m:t>(</m:t>
                      </m:r>
                      <m:r>
                        <m:rPr>
                          <m:nor/>
                        </m:rPr>
                        <a:rPr lang="en-US" sz="2400"/>
                        <m:t>p</m:t>
                      </m:r>
                      <m:r>
                        <m:rPr>
                          <m:nor/>
                        </m:rPr>
                        <a:rPr lang="en-US" sz="2400"/>
                        <m:t>2</m:t>
                      </m:r>
                      <m:r>
                        <m:rPr>
                          <m:nor/>
                        </m:rPr>
                        <a:rPr lang="en-US" sz="2400"/>
                        <m:t>).</m:t>
                      </m:r>
                    </m:oMath>
                  </m:oMathPara>
                </a14:m>
                <a:endParaRPr lang="en-US" sz="2200" dirty="0"/>
              </a:p>
            </p:txBody>
          </p:sp>
        </mc:Choice>
        <mc:Fallback xmlns="">
          <p:sp>
            <p:nvSpPr>
              <p:cNvPr id="4" name="מציין מיקום תוכן 2">
                <a:extLst>
                  <a:ext uri="{FF2B5EF4-FFF2-40B4-BE49-F238E27FC236}">
                    <a16:creationId xmlns:a16="http://schemas.microsoft.com/office/drawing/2014/main" id="{62DF5F91-E34C-6103-5880-58BA2B1EAF07}"/>
                  </a:ext>
                </a:extLst>
              </p:cNvPr>
              <p:cNvSpPr txBox="1">
                <a:spLocks noRot="1" noChangeAspect="1" noMove="1" noResize="1" noEditPoints="1" noAdjustHandles="1" noChangeArrowheads="1" noChangeShapeType="1" noTextEdit="1"/>
              </p:cNvSpPr>
              <p:nvPr/>
            </p:nvSpPr>
            <p:spPr>
              <a:xfrm>
                <a:off x="1828800" y="1867731"/>
                <a:ext cx="8534400" cy="3550940"/>
              </a:xfrm>
              <a:prstGeom prst="rect">
                <a:avLst/>
              </a:prstGeom>
              <a:blipFill>
                <a:blip r:embed="rId2"/>
                <a:stretch>
                  <a:fillRect l="-929" t="-1372"/>
                </a:stretch>
              </a:blipFill>
            </p:spPr>
            <p:txBody>
              <a:bodyPr/>
              <a:lstStyle/>
              <a:p>
                <a:r>
                  <a:rPr lang="he-IL">
                    <a:noFill/>
                  </a:rPr>
                  <a:t> </a:t>
                </a:r>
              </a:p>
            </p:txBody>
          </p:sp>
        </mc:Fallback>
      </mc:AlternateContent>
    </p:spTree>
    <p:extLst>
      <p:ext uri="{BB962C8B-B14F-4D97-AF65-F5344CB8AC3E}">
        <p14:creationId xmlns:p14="http://schemas.microsoft.com/office/powerpoint/2010/main" val="30914762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039750" y="369224"/>
            <a:ext cx="7729728" cy="1188720"/>
          </a:xfrm>
          <a:solidFill>
            <a:srgbClr val="FFFFFF"/>
          </a:solidFill>
        </p:spPr>
        <p:txBody>
          <a:bodyPr>
            <a:normAutofit/>
          </a:bodyPr>
          <a:lstStyle/>
          <a:p>
            <a:r>
              <a:rPr lang="en-US" sz="2000" dirty="0"/>
              <a:t>Basic Cryptographic tools </a:t>
            </a:r>
            <a:r>
              <a:rPr lang="en-US" sz="3200" dirty="0">
                <a:latin typeface="Times New Roman" panose="02020603050405020304" pitchFamily="18" charset="0"/>
                <a:cs typeface="Times New Roman" panose="02020603050405020304" pitchFamily="18" charset="0"/>
              </a:rPr>
              <a:t>	</a:t>
            </a:r>
          </a:p>
        </p:txBody>
      </p:sp>
      <mc:AlternateContent xmlns:mc="http://schemas.openxmlformats.org/markup-compatibility/2006" xmlns:a14="http://schemas.microsoft.com/office/drawing/2010/main">
        <mc:Choice Requires="a14">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828800" y="1867731"/>
                <a:ext cx="8534400" cy="355094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buFont typeface="Wingdings" panose="05000000000000000000" pitchFamily="2" charset="2"/>
                  <a:buChar char="v"/>
                </a:pPr>
                <a:r>
                  <a:rPr lang="en-US" sz="2400" dirty="0"/>
                  <a:t>The previous implies that the sum of two ciphertexts will decrypt to the sum of their corresponding plaintexts. In practice, these schemes consist of the following four functions:</a:t>
                </a:r>
              </a:p>
              <a:p>
                <a:pPr marL="0" indent="0">
                  <a:buNone/>
                </a:pPr>
                <a:r>
                  <a:rPr lang="en-US" sz="2400" dirty="0"/>
                  <a:t>1. </a:t>
                </a:r>
                <a:r>
                  <a:rPr lang="en-US" sz="2400" u="sng" dirty="0"/>
                  <a:t>Key generation</a:t>
                </a:r>
                <a:r>
                  <a:rPr lang="en-US" sz="2400" dirty="0"/>
                  <a:t>:</a:t>
                </a:r>
              </a:p>
              <a:p>
                <a:pPr marL="0" indent="0">
                  <a:buNone/>
                </a:pPr>
                <a:r>
                  <a:rPr lang="en-US" sz="2400" dirty="0"/>
                  <a:t> The initiating party, say Party </a:t>
                </a:r>
                <a14:m>
                  <m:oMath xmlns:m="http://schemas.openxmlformats.org/officeDocument/2006/math">
                    <m:r>
                      <a:rPr lang="en-US" sz="2400" b="0" i="1" smtClean="0">
                        <a:latin typeface="Cambria Math" panose="02040503050406030204" pitchFamily="18" charset="0"/>
                      </a:rPr>
                      <m:t>𝐴</m:t>
                    </m:r>
                  </m:oMath>
                </a14:m>
                <a:r>
                  <a:rPr lang="en-US" sz="2400" dirty="0"/>
                  <a:t>, generates a public/private key	 (</a:t>
                </a:r>
                <a14:m>
                  <m:oMath xmlns:m="http://schemas.openxmlformats.org/officeDocument/2006/math">
                    <m:r>
                      <a:rPr lang="en-US" sz="2400" b="0" i="1" smtClean="0">
                        <a:latin typeface="Cambria Math" panose="02040503050406030204" pitchFamily="18" charset="0"/>
                      </a:rPr>
                      <m:t>𝑝</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𝐴</m:t>
                        </m:r>
                      </m:sub>
                    </m:sSub>
                    <m:r>
                      <a:rPr lang="en-US" sz="2400" b="0" i="1" smtClean="0">
                        <a:latin typeface="Cambria Math" panose="02040503050406030204" pitchFamily="18" charset="0"/>
                      </a:rPr>
                      <m:t>/</m:t>
                    </m:r>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𝐴</m:t>
                        </m:r>
                      </m:sub>
                    </m:sSub>
                  </m:oMath>
                </a14:m>
                <a:r>
                  <a:rPr lang="en-US" sz="2400" dirty="0"/>
                  <a:t>) pair</a:t>
                </a:r>
              </a:p>
              <a:p>
                <a:pPr marL="0" indent="0">
                  <a:buNone/>
                </a:pPr>
                <a:r>
                  <a:rPr lang="en-US" sz="2400" dirty="0"/>
                  <a:t>2. </a:t>
                </a:r>
                <a:r>
                  <a:rPr lang="en-US" sz="2400" u="sng" dirty="0"/>
                  <a:t>Encryption</a:t>
                </a:r>
                <a:r>
                  <a:rPr lang="en-US" sz="2400" dirty="0"/>
                  <a:t>:</a:t>
                </a:r>
              </a:p>
              <a:p>
                <a:pPr marL="0" indent="0">
                  <a:buNone/>
                </a:pPr>
                <a:r>
                  <a:rPr lang="en-US" sz="2400" dirty="0"/>
                  <a:t> Party </a:t>
                </a:r>
                <a14:m>
                  <m:oMath xmlns:m="http://schemas.openxmlformats.org/officeDocument/2006/math">
                    <m:r>
                      <a:rPr lang="en-US" sz="2400" b="0" i="1" smtClean="0">
                        <a:latin typeface="Cambria Math" panose="02040503050406030204" pitchFamily="18" charset="0"/>
                      </a:rPr>
                      <m:t>𝐴</m:t>
                    </m:r>
                  </m:oMath>
                </a14:m>
                <a:r>
                  <a:rPr lang="en-US" sz="2400" dirty="0"/>
                  <a:t> encrypts its plain text message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𝐴</m:t>
                        </m:r>
                      </m:sub>
                    </m:sSub>
                    <m:r>
                      <a:rPr lang="en-US" sz="2400" b="0" i="1" smtClean="0">
                        <a:latin typeface="Cambria Math" panose="02040503050406030204" pitchFamily="18" charset="0"/>
                      </a:rPr>
                      <m:t> </m:t>
                    </m:r>
                  </m:oMath>
                </a14:m>
                <a:r>
                  <a:rPr lang="en-US" sz="2400" dirty="0"/>
                  <a:t>using its public key, </a:t>
                </a:r>
                <a:r>
                  <a:rPr lang="en-US" sz="2400" dirty="0" err="1"/>
                  <a:t>ie</a:t>
                </a:r>
                <a:r>
                  <a:rPr lang="en-US" sz="2400" dirty="0"/>
                  <a:t>, </a:t>
                </a:r>
              </a:p>
              <a:p>
                <a:pPr marL="0" indent="0">
                  <a:buNone/>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𝐴</m:t>
                        </m:r>
                      </m:sub>
                    </m:sSub>
                    <m:r>
                      <a:rPr lang="en-US" sz="2400" b="0" i="1" smtClean="0">
                        <a:latin typeface="Cambria Math" panose="02040503050406030204" pitchFamily="18" charset="0"/>
                      </a:rPr>
                      <m:t>=</m:t>
                    </m:r>
                    <m:r>
                      <a:rPr lang="en-US" sz="2400" b="0" i="1" smtClean="0">
                        <a:latin typeface="Cambria Math" panose="02040503050406030204" pitchFamily="18" charset="0"/>
                      </a:rPr>
                      <m:t>𝐸𝑛</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𝑝</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𝐴</m:t>
                            </m:r>
                          </m:sub>
                        </m:sSub>
                      </m:sub>
                    </m:sSub>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𝐴</m:t>
                            </m:r>
                          </m:sub>
                        </m:sSub>
                      </m:e>
                    </m:d>
                  </m:oMath>
                </a14:m>
                <a:r>
                  <a:rPr lang="en-US" sz="2400" dirty="0"/>
                  <a:t>, and sends it to Party</a:t>
                </a:r>
                <a14:m>
                  <m:oMath xmlns:m="http://schemas.openxmlformats.org/officeDocument/2006/math">
                    <m:r>
                      <a:rPr lang="en-US" sz="2400" b="0" i="0" smtClean="0">
                        <a:latin typeface="Cambria Math" panose="02040503050406030204" pitchFamily="18" charset="0"/>
                      </a:rPr>
                      <m:t> </m:t>
                    </m:r>
                    <m:r>
                      <a:rPr lang="en-US" sz="2400" b="0" i="1" smtClean="0">
                        <a:latin typeface="Cambria Math" panose="02040503050406030204" pitchFamily="18" charset="0"/>
                      </a:rPr>
                      <m:t>𝐵</m:t>
                    </m:r>
                  </m:oMath>
                </a14:m>
                <a:r>
                  <a:rPr lang="en-US" sz="2200" dirty="0"/>
                  <a:t>.</a:t>
                </a:r>
              </a:p>
            </p:txBody>
          </p:sp>
        </mc:Choice>
        <mc:Fallback xmlns="">
          <p:sp>
            <p:nvSpPr>
              <p:cNvPr id="4" name="מציין מיקום תוכן 2">
                <a:extLst>
                  <a:ext uri="{FF2B5EF4-FFF2-40B4-BE49-F238E27FC236}">
                    <a16:creationId xmlns:a16="http://schemas.microsoft.com/office/drawing/2014/main" id="{62DF5F91-E34C-6103-5880-58BA2B1EAF07}"/>
                  </a:ext>
                </a:extLst>
              </p:cNvPr>
              <p:cNvSpPr txBox="1">
                <a:spLocks noRot="1" noChangeAspect="1" noMove="1" noResize="1" noEditPoints="1" noAdjustHandles="1" noChangeArrowheads="1" noChangeShapeType="1" noTextEdit="1"/>
              </p:cNvSpPr>
              <p:nvPr/>
            </p:nvSpPr>
            <p:spPr>
              <a:xfrm>
                <a:off x="1828800" y="1867731"/>
                <a:ext cx="8534400" cy="3550940"/>
              </a:xfrm>
              <a:prstGeom prst="rect">
                <a:avLst/>
              </a:prstGeom>
              <a:blipFill>
                <a:blip r:embed="rId2"/>
                <a:stretch>
                  <a:fillRect l="-929" t="-1887" b="-515"/>
                </a:stretch>
              </a:blipFill>
            </p:spPr>
            <p:txBody>
              <a:bodyPr/>
              <a:lstStyle/>
              <a:p>
                <a:r>
                  <a:rPr lang="he-IL">
                    <a:noFill/>
                  </a:rPr>
                  <a:t> </a:t>
                </a:r>
              </a:p>
            </p:txBody>
          </p:sp>
        </mc:Fallback>
      </mc:AlternateContent>
    </p:spTree>
    <p:extLst>
      <p:ext uri="{BB962C8B-B14F-4D97-AF65-F5344CB8AC3E}">
        <p14:creationId xmlns:p14="http://schemas.microsoft.com/office/powerpoint/2010/main" val="30753525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929A5-CE6A-479F-80F8-45CDD8AF1DB5}"/>
              </a:ext>
            </a:extLst>
          </p:cNvPr>
          <p:cNvSpPr>
            <a:spLocks noGrp="1"/>
          </p:cNvSpPr>
          <p:nvPr>
            <p:ph type="title"/>
          </p:nvPr>
        </p:nvSpPr>
        <p:spPr>
          <a:xfrm>
            <a:off x="2039750" y="369224"/>
            <a:ext cx="7729728" cy="1188720"/>
          </a:xfrm>
          <a:solidFill>
            <a:srgbClr val="FFFFFF"/>
          </a:solidFill>
        </p:spPr>
        <p:txBody>
          <a:bodyPr>
            <a:normAutofit/>
          </a:bodyPr>
          <a:lstStyle/>
          <a:p>
            <a:r>
              <a:rPr lang="en-US" sz="2000" dirty="0"/>
              <a:t>Basic Cryptographic tools </a:t>
            </a:r>
            <a:r>
              <a:rPr lang="en-US" sz="3200" dirty="0">
                <a:latin typeface="Times New Roman" panose="02020603050405020304" pitchFamily="18" charset="0"/>
                <a:cs typeface="Times New Roman" panose="02020603050405020304" pitchFamily="18" charset="0"/>
              </a:rPr>
              <a:t>	</a:t>
            </a:r>
          </a:p>
        </p:txBody>
      </p:sp>
      <mc:AlternateContent xmlns:mc="http://schemas.openxmlformats.org/markup-compatibility/2006" xmlns:a14="http://schemas.microsoft.com/office/drawing/2010/main">
        <mc:Choice Requires="a14">
          <p:sp>
            <p:nvSpPr>
              <p:cNvPr id="4" name="מציין מיקום תוכן 2">
                <a:extLst>
                  <a:ext uri="{FF2B5EF4-FFF2-40B4-BE49-F238E27FC236}">
                    <a16:creationId xmlns:a16="http://schemas.microsoft.com/office/drawing/2014/main" id="{62DF5F91-E34C-6103-5880-58BA2B1EAF07}"/>
                  </a:ext>
                </a:extLst>
              </p:cNvPr>
              <p:cNvSpPr txBox="1">
                <a:spLocks/>
              </p:cNvSpPr>
              <p:nvPr/>
            </p:nvSpPr>
            <p:spPr>
              <a:xfrm>
                <a:off x="1828800" y="1867731"/>
                <a:ext cx="8534400" cy="355094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sz="2400" dirty="0"/>
                  <a:t>3. </a:t>
                </a:r>
                <a:r>
                  <a:rPr lang="en-US" sz="2400" u="sng" dirty="0"/>
                  <a:t>Evaluation: </a:t>
                </a:r>
              </a:p>
              <a:p>
                <a:pPr marL="0" indent="0">
                  <a:buNone/>
                </a:pPr>
                <a:r>
                  <a:rPr lang="en-US" sz="2400" dirty="0"/>
                  <a:t>The receiving party </a:t>
                </a:r>
                <a14:m>
                  <m:oMath xmlns:m="http://schemas.openxmlformats.org/officeDocument/2006/math">
                    <m:r>
                      <a:rPr lang="en-US" sz="2400" b="0" i="1" smtClean="0">
                        <a:latin typeface="Cambria Math" panose="02040503050406030204" pitchFamily="18" charset="0"/>
                      </a:rPr>
                      <m:t>𝐵</m:t>
                    </m:r>
                    <m:r>
                      <a:rPr lang="en-US" sz="2400" b="0" i="1" smtClean="0">
                        <a:latin typeface="Cambria Math" panose="02040503050406030204" pitchFamily="18" charset="0"/>
                      </a:rPr>
                      <m:t> </m:t>
                    </m:r>
                  </m:oMath>
                </a14:m>
                <a:r>
                  <a:rPr lang="en-US" sz="2400" dirty="0"/>
                  <a:t>performs the additive function F on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𝐴</m:t>
                        </m:r>
                      </m:sub>
                    </m:sSub>
                  </m:oMath>
                </a14:m>
                <a:r>
                  <a:rPr lang="en-US" sz="2400" dirty="0"/>
                  <a:t> to obtain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𝐵</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𝐹</m:t>
                        </m:r>
                      </m:e>
                      <m:sub>
                        <m:r>
                          <a:rPr lang="en-US" sz="2400" b="0" i="1" smtClean="0">
                            <a:latin typeface="Cambria Math" panose="02040503050406030204" pitchFamily="18" charset="0"/>
                          </a:rPr>
                          <m:t>𝑝</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𝐴</m:t>
                            </m:r>
                          </m:sub>
                        </m:sSub>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𝐴</m:t>
                        </m:r>
                      </m:sub>
                    </m:sSub>
                    <m:r>
                      <a:rPr lang="en-US" sz="2400" b="0" i="1" smtClean="0">
                        <a:latin typeface="Cambria Math" panose="02040503050406030204" pitchFamily="18" charset="0"/>
                      </a:rPr>
                      <m:t>)</m:t>
                    </m:r>
                  </m:oMath>
                </a14:m>
                <a:r>
                  <a:rPr lang="en-US" sz="2400" dirty="0"/>
                  <a:t>.</a:t>
                </a:r>
              </a:p>
              <a:p>
                <a:pPr marL="0" indent="0">
                  <a:buNone/>
                </a:pPr>
                <a:r>
                  <a:rPr lang="en-US" sz="2400" dirty="0"/>
                  <a:t>4. </a:t>
                </a:r>
                <a:r>
                  <a:rPr lang="en-US" sz="2400" u="sng" dirty="0"/>
                  <a:t>Decryption:</a:t>
                </a:r>
              </a:p>
              <a:p>
                <a:pPr marL="0" indent="0">
                  <a:buNone/>
                </a:pPr>
                <a:r>
                  <a:rPr lang="en-US" sz="2400" dirty="0"/>
                  <a:t> Using the decryption function, Dec(), Party </a:t>
                </a:r>
                <a14:m>
                  <m:oMath xmlns:m="http://schemas.openxmlformats.org/officeDocument/2006/math">
                    <m:r>
                      <a:rPr lang="en-US" sz="2400" b="0" i="1" smtClean="0">
                        <a:latin typeface="Cambria Math" panose="02040503050406030204" pitchFamily="18" charset="0"/>
                      </a:rPr>
                      <m:t>𝐴</m:t>
                    </m:r>
                    <m:r>
                      <a:rPr lang="en-US" sz="2400" b="0" i="1" smtClean="0">
                        <a:latin typeface="Cambria Math" panose="02040503050406030204" pitchFamily="18" charset="0"/>
                      </a:rPr>
                      <m:t> </m:t>
                    </m:r>
                  </m:oMath>
                </a14:m>
                <a:r>
                  <a:rPr lang="en-US" sz="2400" dirty="0"/>
                  <a:t>recovers the updated plaintext, </a:t>
                </a:r>
                <a14:m>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𝑝</m:t>
                        </m:r>
                      </m:e>
                      <m:sub>
                        <m:r>
                          <a:rPr lang="en-US" sz="2400" b="0" i="1" smtClean="0">
                            <a:latin typeface="Cambria Math" panose="02040503050406030204" pitchFamily="18" charset="0"/>
                          </a:rPr>
                          <m:t>𝐴</m:t>
                        </m:r>
                      </m:sub>
                      <m:sup>
                        <m:r>
                          <a:rPr lang="en-US" sz="2400" b="0" i="1" smtClean="0">
                            <a:latin typeface="Cambria Math" panose="02040503050406030204" pitchFamily="18" charset="0"/>
                          </a:rPr>
                          <m:t>∗</m:t>
                        </m:r>
                      </m:sup>
                    </m:sSubSup>
                  </m:oMath>
                </a14:m>
                <a:r>
                  <a:rPr lang="en-US" sz="2400" dirty="0"/>
                  <a:t>, where </a:t>
                </a:r>
                <a14:m>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𝑝</m:t>
                        </m:r>
                      </m:e>
                      <m:sub>
                        <m:r>
                          <a:rPr lang="en-US" sz="2400" b="0" i="1" smtClean="0">
                            <a:latin typeface="Cambria Math" panose="02040503050406030204" pitchFamily="18" charset="0"/>
                          </a:rPr>
                          <m:t>𝐴</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m:t>
                    </m:r>
                    <m:r>
                      <a:rPr lang="en-US" sz="2400" b="0" i="1" smtClean="0">
                        <a:latin typeface="Cambria Math" panose="02040503050406030204" pitchFamily="18" charset="0"/>
                      </a:rPr>
                      <m:t>𝐷𝑒</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𝐴</m:t>
                            </m:r>
                          </m:sub>
                        </m:sSub>
                      </m:sub>
                    </m:sSub>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𝐵</m:t>
                            </m:r>
                          </m:sub>
                        </m:sSub>
                      </m:e>
                    </m:d>
                    <m:r>
                      <a:rPr lang="en-US" sz="2400" b="0" i="1" smtClean="0">
                        <a:latin typeface="Cambria Math" panose="02040503050406030204" pitchFamily="18" charset="0"/>
                      </a:rPr>
                      <m:t>.</m:t>
                    </m:r>
                  </m:oMath>
                </a14:m>
                <a:endParaRPr lang="en-US" sz="2200" dirty="0"/>
              </a:p>
            </p:txBody>
          </p:sp>
        </mc:Choice>
        <mc:Fallback xmlns="">
          <p:sp>
            <p:nvSpPr>
              <p:cNvPr id="4" name="מציין מיקום תוכן 2">
                <a:extLst>
                  <a:ext uri="{FF2B5EF4-FFF2-40B4-BE49-F238E27FC236}">
                    <a16:creationId xmlns:a16="http://schemas.microsoft.com/office/drawing/2014/main" id="{62DF5F91-E34C-6103-5880-58BA2B1EAF07}"/>
                  </a:ext>
                </a:extLst>
              </p:cNvPr>
              <p:cNvSpPr txBox="1">
                <a:spLocks noRot="1" noChangeAspect="1" noMove="1" noResize="1" noEditPoints="1" noAdjustHandles="1" noChangeArrowheads="1" noChangeShapeType="1" noTextEdit="1"/>
              </p:cNvSpPr>
              <p:nvPr/>
            </p:nvSpPr>
            <p:spPr>
              <a:xfrm>
                <a:off x="1828800" y="1867731"/>
                <a:ext cx="8534400" cy="3550940"/>
              </a:xfrm>
              <a:prstGeom prst="rect">
                <a:avLst/>
              </a:prstGeom>
              <a:blipFill>
                <a:blip r:embed="rId2"/>
                <a:stretch>
                  <a:fillRect l="-1071" t="-1372" r="-1857"/>
                </a:stretch>
              </a:blipFill>
            </p:spPr>
            <p:txBody>
              <a:bodyPr/>
              <a:lstStyle/>
              <a:p>
                <a:r>
                  <a:rPr lang="he-IL">
                    <a:noFill/>
                  </a:rPr>
                  <a:t> </a:t>
                </a:r>
              </a:p>
            </p:txBody>
          </p:sp>
        </mc:Fallback>
      </mc:AlternateContent>
    </p:spTree>
    <p:extLst>
      <p:ext uri="{BB962C8B-B14F-4D97-AF65-F5344CB8AC3E}">
        <p14:creationId xmlns:p14="http://schemas.microsoft.com/office/powerpoint/2010/main" val="23966581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D4068-2881-68BE-DF2C-589F3D0823F6}"/>
              </a:ext>
            </a:extLst>
          </p:cNvPr>
          <p:cNvSpPr>
            <a:spLocks noGrp="1"/>
          </p:cNvSpPr>
          <p:nvPr>
            <p:ph type="title"/>
          </p:nvPr>
        </p:nvSpPr>
        <p:spPr/>
        <p:txBody>
          <a:bodyPr>
            <a:normAutofit fontScale="90000"/>
          </a:bodyPr>
          <a:lstStyle/>
          <a:p>
            <a:pPr algn="l"/>
            <a:r>
              <a:rPr lang="en-US" dirty="0"/>
              <a:t>Methods used on federated algorithms and collaborative learning modules</a:t>
            </a:r>
            <a:endParaRPr lang="LID4096" dirty="0"/>
          </a:p>
        </p:txBody>
      </p:sp>
      <p:sp>
        <p:nvSpPr>
          <p:cNvPr id="3" name="Content Placeholder 2">
            <a:extLst>
              <a:ext uri="{FF2B5EF4-FFF2-40B4-BE49-F238E27FC236}">
                <a16:creationId xmlns:a16="http://schemas.microsoft.com/office/drawing/2014/main" id="{CCB80094-5093-92ED-8610-35CF1A4D8BD3}"/>
              </a:ext>
            </a:extLst>
          </p:cNvPr>
          <p:cNvSpPr>
            <a:spLocks noGrp="1"/>
          </p:cNvSpPr>
          <p:nvPr>
            <p:ph idx="1"/>
          </p:nvPr>
        </p:nvSpPr>
        <p:spPr/>
        <p:txBody>
          <a:bodyPr/>
          <a:lstStyle/>
          <a:p>
            <a:r>
              <a:rPr lang="en-US" dirty="0"/>
              <a:t>Federated learning , which consist of a central node that manages the other nodes in a network of nodes (Graph) ,this method can vary depending on the implementation and the connections between the nodes of the graph.</a:t>
            </a:r>
          </a:p>
          <a:p>
            <a:pPr lvl="1">
              <a:buFont typeface="+mj-lt"/>
              <a:buAutoNum type="arabicPeriod"/>
            </a:pPr>
            <a:r>
              <a:rPr lang="en-US" sz="1100" dirty="0"/>
              <a:t>Peer to Peer :</a:t>
            </a:r>
          </a:p>
          <a:p>
            <a:pPr lvl="3"/>
            <a:r>
              <a:rPr lang="en-US" sz="1100" dirty="0"/>
              <a:t>Consists of  a Full Graph meaning each node in the graph holds connection to all other nodes .</a:t>
            </a:r>
          </a:p>
          <a:p>
            <a:pPr lvl="1">
              <a:buFont typeface="+mj-lt"/>
              <a:buAutoNum type="arabicPeriod"/>
            </a:pPr>
            <a:r>
              <a:rPr lang="en-US" sz="1100" dirty="0"/>
              <a:t>Summation :</a:t>
            </a:r>
          </a:p>
          <a:p>
            <a:pPr lvl="3"/>
            <a:r>
              <a:rPr lang="en-US" sz="1100" dirty="0"/>
              <a:t>Consists of a graph that isn’t fully connected , each node has a connection with at least two nodes .</a:t>
            </a:r>
          </a:p>
          <a:p>
            <a:pPr lvl="1">
              <a:buFont typeface="+mj-lt"/>
              <a:buAutoNum type="arabicPeriod"/>
            </a:pPr>
            <a:r>
              <a:rPr lang="en-US" sz="1100" dirty="0"/>
              <a:t>Central Server approach: </a:t>
            </a:r>
          </a:p>
          <a:p>
            <a:pPr lvl="3"/>
            <a:r>
              <a:rPr lang="en-US" sz="1100" dirty="0"/>
              <a:t>Consists of  a Central root node (server) with many variants of which some allow connections between nodes and some approaches don’t </a:t>
            </a:r>
          </a:p>
          <a:p>
            <a:pPr lvl="1">
              <a:buFont typeface="+mj-lt"/>
              <a:buAutoNum type="arabicPeriod"/>
            </a:pPr>
            <a:endParaRPr lang="en-US" sz="1100" dirty="0"/>
          </a:p>
          <a:p>
            <a:pPr marL="228600" lvl="1" indent="0">
              <a:buNone/>
            </a:pPr>
            <a:endParaRPr lang="en-US" sz="1100" dirty="0"/>
          </a:p>
        </p:txBody>
      </p:sp>
    </p:spTree>
    <p:extLst>
      <p:ext uri="{BB962C8B-B14F-4D97-AF65-F5344CB8AC3E}">
        <p14:creationId xmlns:p14="http://schemas.microsoft.com/office/powerpoint/2010/main" val="2977509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E2C0-01FE-0ED4-6696-E29B0D9F089A}"/>
              </a:ext>
            </a:extLst>
          </p:cNvPr>
          <p:cNvSpPr>
            <a:spLocks noGrp="1"/>
          </p:cNvSpPr>
          <p:nvPr>
            <p:ph type="ctrTitle"/>
          </p:nvPr>
        </p:nvSpPr>
        <p:spPr>
          <a:xfrm>
            <a:off x="1600200" y="1615440"/>
            <a:ext cx="8991600" cy="2417224"/>
          </a:xfrm>
        </p:spPr>
        <p:txBody>
          <a:bodyPr/>
          <a:lstStyle/>
          <a:p>
            <a:r>
              <a:rPr lang="en-US" dirty="0"/>
              <a:t>Introduction to Expectation Maximization (EM) Algorithm</a:t>
            </a:r>
            <a:endParaRPr lang="LID4096" dirty="0"/>
          </a:p>
        </p:txBody>
      </p:sp>
      <p:sp>
        <p:nvSpPr>
          <p:cNvPr id="3" name="Subtitle 2">
            <a:extLst>
              <a:ext uri="{FF2B5EF4-FFF2-40B4-BE49-F238E27FC236}">
                <a16:creationId xmlns:a16="http://schemas.microsoft.com/office/drawing/2014/main" id="{10E2E42E-F964-F0C9-BD95-9F7E2413CF65}"/>
              </a:ext>
            </a:extLst>
          </p:cNvPr>
          <p:cNvSpPr>
            <a:spLocks noGrp="1"/>
          </p:cNvSpPr>
          <p:nvPr>
            <p:ph type="subTitle" idx="1"/>
          </p:nvPr>
        </p:nvSpPr>
        <p:spPr/>
        <p:txBody>
          <a:bodyPr/>
          <a:lstStyle/>
          <a:p>
            <a:endParaRPr lang="LID4096"/>
          </a:p>
        </p:txBody>
      </p:sp>
    </p:spTree>
    <p:extLst>
      <p:ext uri="{BB962C8B-B14F-4D97-AF65-F5344CB8AC3E}">
        <p14:creationId xmlns:p14="http://schemas.microsoft.com/office/powerpoint/2010/main" val="31847326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28B1D-8648-D977-E1F0-7856CF7CABD6}"/>
              </a:ext>
            </a:extLst>
          </p:cNvPr>
          <p:cNvSpPr>
            <a:spLocks noGrp="1"/>
          </p:cNvSpPr>
          <p:nvPr>
            <p:ph type="title"/>
          </p:nvPr>
        </p:nvSpPr>
        <p:spPr>
          <a:xfrm>
            <a:off x="2003956" y="476254"/>
            <a:ext cx="7827264" cy="722120"/>
          </a:xfrm>
        </p:spPr>
        <p:txBody>
          <a:bodyPr>
            <a:normAutofit fontScale="90000"/>
          </a:bodyPr>
          <a:lstStyle/>
          <a:p>
            <a:r>
              <a:rPr lang="en-US" dirty="0"/>
              <a:t>Federated EM algorithm ON GMM</a:t>
            </a:r>
          </a:p>
        </p:txBody>
      </p:sp>
      <p:sp>
        <p:nvSpPr>
          <p:cNvPr id="3" name="Content Placeholder 2">
            <a:extLst>
              <a:ext uri="{FF2B5EF4-FFF2-40B4-BE49-F238E27FC236}">
                <a16:creationId xmlns:a16="http://schemas.microsoft.com/office/drawing/2014/main" id="{C0F2CC97-5CE8-3B10-1F11-8BF1766B8D5C}"/>
              </a:ext>
            </a:extLst>
          </p:cNvPr>
          <p:cNvSpPr>
            <a:spLocks noGrp="1"/>
          </p:cNvSpPr>
          <p:nvPr>
            <p:ph idx="1"/>
          </p:nvPr>
        </p:nvSpPr>
        <p:spPr>
          <a:xfrm>
            <a:off x="2003956" y="1510748"/>
            <a:ext cx="7956908" cy="4229279"/>
          </a:xfrm>
        </p:spPr>
        <p:txBody>
          <a:bodyPr/>
          <a:lstStyle/>
          <a:p>
            <a:r>
              <a:rPr lang="en-US" dirty="0"/>
              <a:t>The general approach to the federated EM algorithm is broken down to the separation of the e-step or m-step into a local and collaborative step.</a:t>
            </a:r>
          </a:p>
          <a:p>
            <a:r>
              <a:rPr lang="en-US" dirty="0"/>
              <a:t>In the approach that we adopted as a base for our implementation the m-step is broken down to two stages :</a:t>
            </a:r>
          </a:p>
          <a:p>
            <a:pPr lvl="2"/>
            <a:r>
              <a:rPr lang="en-US" dirty="0"/>
              <a:t>Intermediate m-step (local m-step for each node)</a:t>
            </a:r>
          </a:p>
          <a:p>
            <a:pPr lvl="2"/>
            <a:r>
              <a:rPr lang="en-US" dirty="0"/>
              <a:t>Full m-step which merges all m-steps into one ( takes place in the main node)</a:t>
            </a:r>
          </a:p>
          <a:p>
            <a:pPr marL="457200" lvl="2" indent="0">
              <a:buNone/>
            </a:pPr>
            <a:endParaRPr lang="en-US" dirty="0"/>
          </a:p>
        </p:txBody>
      </p:sp>
    </p:spTree>
    <p:extLst>
      <p:ext uri="{BB962C8B-B14F-4D97-AF65-F5344CB8AC3E}">
        <p14:creationId xmlns:p14="http://schemas.microsoft.com/office/powerpoint/2010/main" val="32845504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AFB71-A0F3-78F5-9649-922CC8CB407B}"/>
              </a:ext>
            </a:extLst>
          </p:cNvPr>
          <p:cNvSpPr>
            <a:spLocks noGrp="1"/>
          </p:cNvSpPr>
          <p:nvPr>
            <p:ph type="title"/>
          </p:nvPr>
        </p:nvSpPr>
        <p:spPr>
          <a:xfrm>
            <a:off x="2015315" y="317229"/>
            <a:ext cx="7729728" cy="800744"/>
          </a:xfrm>
        </p:spPr>
        <p:txBody>
          <a:bodyPr/>
          <a:lstStyle/>
          <a:p>
            <a:r>
              <a:rPr lang="en-US" dirty="0"/>
              <a:t>Intermediate m-step</a:t>
            </a:r>
          </a:p>
        </p:txBody>
      </p:sp>
      <p:sp>
        <p:nvSpPr>
          <p:cNvPr id="3" name="Content Placeholder 2">
            <a:extLst>
              <a:ext uri="{FF2B5EF4-FFF2-40B4-BE49-F238E27FC236}">
                <a16:creationId xmlns:a16="http://schemas.microsoft.com/office/drawing/2014/main" id="{6ECDE12C-B2C9-A6DC-AF58-0F19C1D31E26}"/>
              </a:ext>
            </a:extLst>
          </p:cNvPr>
          <p:cNvSpPr>
            <a:spLocks noGrp="1"/>
          </p:cNvSpPr>
          <p:nvPr>
            <p:ph idx="1"/>
          </p:nvPr>
        </p:nvSpPr>
        <p:spPr>
          <a:xfrm>
            <a:off x="1289247" y="1277888"/>
            <a:ext cx="9723310" cy="5262883"/>
          </a:xfrm>
        </p:spPr>
        <p:txBody>
          <a:bodyPr/>
          <a:lstStyle/>
          <a:p>
            <a:r>
              <a:rPr lang="en-US" dirty="0"/>
              <a:t>Why choose the m-step ?</a:t>
            </a:r>
          </a:p>
          <a:p>
            <a:pPr lvl="1"/>
            <a:r>
              <a:rPr lang="en-US" dirty="0"/>
              <a:t>Lest consider node </a:t>
            </a:r>
            <a:r>
              <a:rPr lang="en-US" dirty="0" err="1"/>
              <a:t>i</a:t>
            </a:r>
            <a:r>
              <a:rPr lang="en-US" dirty="0"/>
              <a:t>, with k GMM (Clusters) :</a:t>
            </a:r>
          </a:p>
          <a:p>
            <a:pPr lvl="2"/>
            <a:r>
              <a:rPr lang="en-US" dirty="0"/>
              <a:t>Firstly lets consider the e-step as a candidate for the split procedure .</a:t>
            </a:r>
          </a:p>
          <a:p>
            <a:pPr lvl="3"/>
            <a:r>
              <a:rPr lang="en-US" dirty="0"/>
              <a:t>Cons:</a:t>
            </a:r>
          </a:p>
          <a:p>
            <a:pPr lvl="4"/>
            <a:r>
              <a:rPr lang="en-US" dirty="0"/>
              <a:t>Privacy Risk :It contains too much information about the variables of each node </a:t>
            </a:r>
          </a:p>
          <a:p>
            <a:pPr lvl="4"/>
            <a:r>
              <a:rPr lang="en-US" dirty="0"/>
              <a:t>Costly : if we are talking about a big data base we would have to pay dearly as the responsibilities vector is as big as the input .</a:t>
            </a:r>
          </a:p>
          <a:p>
            <a:pPr lvl="4"/>
            <a:r>
              <a:rPr lang="en-US" dirty="0"/>
              <a:t>Local: can be done locally as it’s main objective is to determine the pdf function for the data i.e. determine if the data points match the GMM</a:t>
            </a:r>
          </a:p>
          <a:p>
            <a:pPr lvl="3"/>
            <a:r>
              <a:rPr lang="en-US" dirty="0"/>
              <a:t>Pros:</a:t>
            </a:r>
          </a:p>
          <a:p>
            <a:pPr lvl="4"/>
            <a:r>
              <a:rPr lang="en-US" dirty="0"/>
              <a:t>More precise : having all the responsibilities for the pdf function gives more accurate representation of the full data set .</a:t>
            </a:r>
          </a:p>
          <a:p>
            <a:pPr marL="914400" lvl="4" indent="0">
              <a:buNone/>
            </a:pPr>
            <a:endParaRPr lang="en-US" dirty="0"/>
          </a:p>
        </p:txBody>
      </p:sp>
    </p:spTree>
    <p:extLst>
      <p:ext uri="{BB962C8B-B14F-4D97-AF65-F5344CB8AC3E}">
        <p14:creationId xmlns:p14="http://schemas.microsoft.com/office/powerpoint/2010/main" val="33244919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AFB71-A0F3-78F5-9649-922CC8CB407B}"/>
              </a:ext>
            </a:extLst>
          </p:cNvPr>
          <p:cNvSpPr>
            <a:spLocks noGrp="1"/>
          </p:cNvSpPr>
          <p:nvPr>
            <p:ph type="title"/>
          </p:nvPr>
        </p:nvSpPr>
        <p:spPr>
          <a:xfrm>
            <a:off x="2015315" y="317229"/>
            <a:ext cx="7729728" cy="800744"/>
          </a:xfrm>
        </p:spPr>
        <p:txBody>
          <a:bodyPr/>
          <a:lstStyle/>
          <a:p>
            <a:r>
              <a:rPr lang="en-US" dirty="0"/>
              <a:t>Intermediate m-step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CDE12C-B2C9-A6DC-AF58-0F19C1D31E26}"/>
                  </a:ext>
                </a:extLst>
              </p:cNvPr>
              <p:cNvSpPr>
                <a:spLocks noGrp="1"/>
              </p:cNvSpPr>
              <p:nvPr>
                <p:ph idx="1"/>
              </p:nvPr>
            </p:nvSpPr>
            <p:spPr>
              <a:xfrm>
                <a:off x="1289247" y="1277888"/>
                <a:ext cx="9723310" cy="5262883"/>
              </a:xfrm>
            </p:spPr>
            <p:txBody>
              <a:bodyPr/>
              <a:lstStyle/>
              <a:p>
                <a:r>
                  <a:rPr lang="en-US" dirty="0"/>
                  <a:t>Why choose the m-step ?</a:t>
                </a:r>
              </a:p>
              <a:p>
                <a:pPr lvl="1"/>
                <a:r>
                  <a:rPr lang="en-US" dirty="0"/>
                  <a:t>Lest consider node </a:t>
                </a:r>
                <a:r>
                  <a:rPr lang="en-US" dirty="0" err="1"/>
                  <a:t>i</a:t>
                </a:r>
                <a:r>
                  <a:rPr lang="en-US" dirty="0"/>
                  <a:t>, with k GMM (Clusters) :</a:t>
                </a:r>
              </a:p>
              <a:p>
                <a:pPr lvl="2"/>
                <a:r>
                  <a:rPr lang="en-US" dirty="0"/>
                  <a:t> Now lets consider the m-step as a candidate for the split procedure .</a:t>
                </a:r>
              </a:p>
              <a:p>
                <a:pPr lvl="3"/>
                <a:r>
                  <a:rPr lang="en-US" dirty="0"/>
                  <a:t>Pros:</a:t>
                </a:r>
              </a:p>
              <a:p>
                <a:pPr lvl="4"/>
                <a:r>
                  <a:rPr lang="en-US" dirty="0"/>
                  <a:t>can’t be done locally as it’s main objective is to determine the new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 </m:t>
                    </m:r>
                  </m:oMath>
                </a14:m>
                <a:r>
                  <a:rPr lang="en-US" dirty="0"/>
                  <a:t> for the next iteration , and without the collaborative data of all subjects it cannot be optimized correctly.</a:t>
                </a:r>
              </a:p>
              <a:p>
                <a:pPr lvl="4"/>
                <a:r>
                  <a:rPr lang="en-US" dirty="0"/>
                  <a:t>Easier to split the equations.</a:t>
                </a:r>
              </a:p>
              <a:p>
                <a:pPr lvl="4"/>
                <a:r>
                  <a:rPr lang="en-US" dirty="0"/>
                  <a:t>Has less calculations than the pdf function therefore we use less resources and can add multiple methods that are not heavy in calculations like addition .</a:t>
                </a:r>
              </a:p>
              <a:p>
                <a:pPr lvl="4"/>
                <a:r>
                  <a:rPr lang="en-US" dirty="0"/>
                  <a:t>The data sent is much smaller than the responsibilities vector.</a:t>
                </a:r>
              </a:p>
              <a:p>
                <a:pPr lvl="3"/>
                <a:r>
                  <a:rPr lang="en-US" dirty="0"/>
                  <a:t>Cons:</a:t>
                </a:r>
              </a:p>
              <a:p>
                <a:pPr lvl="4"/>
                <a:r>
                  <a:rPr lang="en-US" dirty="0"/>
                  <a:t>less precise : having all the responsibilities for the pdf function gives more accurate representation of the full data set .</a:t>
                </a:r>
              </a:p>
              <a:p>
                <a:pPr lvl="4"/>
                <a:r>
                  <a:rPr lang="en-US" dirty="0"/>
                  <a:t>Imposes Security threats to the integrity of the data. (Can be mended)</a:t>
                </a:r>
              </a:p>
              <a:p>
                <a:pPr marL="914400" lvl="4" indent="0">
                  <a:buNone/>
                </a:pPr>
                <a:endParaRPr lang="en-US" dirty="0"/>
              </a:p>
            </p:txBody>
          </p:sp>
        </mc:Choice>
        <mc:Fallback xmlns="">
          <p:sp>
            <p:nvSpPr>
              <p:cNvPr id="3" name="Content Placeholder 2">
                <a:extLst>
                  <a:ext uri="{FF2B5EF4-FFF2-40B4-BE49-F238E27FC236}">
                    <a16:creationId xmlns:a16="http://schemas.microsoft.com/office/drawing/2014/main" id="{6ECDE12C-B2C9-A6DC-AF58-0F19C1D31E26}"/>
                  </a:ext>
                </a:extLst>
              </p:cNvPr>
              <p:cNvSpPr>
                <a:spLocks noGrp="1" noRot="1" noChangeAspect="1" noMove="1" noResize="1" noEditPoints="1" noAdjustHandles="1" noChangeArrowheads="1" noChangeShapeType="1" noTextEdit="1"/>
              </p:cNvSpPr>
              <p:nvPr>
                <p:ph idx="1"/>
              </p:nvPr>
            </p:nvSpPr>
            <p:spPr>
              <a:xfrm>
                <a:off x="1289247" y="1277888"/>
                <a:ext cx="9723310" cy="5262883"/>
              </a:xfrm>
              <a:blipFill>
                <a:blip r:embed="rId2"/>
                <a:stretch>
                  <a:fillRect l="-376" t="-695"/>
                </a:stretch>
              </a:blipFill>
            </p:spPr>
            <p:txBody>
              <a:bodyPr/>
              <a:lstStyle/>
              <a:p>
                <a:r>
                  <a:rPr lang="en-US">
                    <a:noFill/>
                  </a:rPr>
                  <a:t> </a:t>
                </a:r>
              </a:p>
            </p:txBody>
          </p:sp>
        </mc:Fallback>
      </mc:AlternateContent>
    </p:spTree>
    <p:extLst>
      <p:ext uri="{BB962C8B-B14F-4D97-AF65-F5344CB8AC3E}">
        <p14:creationId xmlns:p14="http://schemas.microsoft.com/office/powerpoint/2010/main" val="41570508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41E5C-E25C-FB09-990D-9570464D082D}"/>
              </a:ext>
            </a:extLst>
          </p:cNvPr>
          <p:cNvSpPr>
            <a:spLocks noGrp="1"/>
          </p:cNvSpPr>
          <p:nvPr>
            <p:ph type="title"/>
          </p:nvPr>
        </p:nvSpPr>
        <p:spPr>
          <a:xfrm>
            <a:off x="2180020" y="203639"/>
            <a:ext cx="7729728" cy="1188720"/>
          </a:xfrm>
        </p:spPr>
        <p:txBody>
          <a:bodyPr/>
          <a:lstStyle/>
          <a:p>
            <a:r>
              <a:rPr lang="en-US" dirty="0"/>
              <a:t>M-step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C1EF93-235D-4262-D7F3-98B8BED0579E}"/>
                  </a:ext>
                </a:extLst>
              </p:cNvPr>
              <p:cNvSpPr>
                <a:spLocks noGrp="1"/>
              </p:cNvSpPr>
              <p:nvPr>
                <p:ph idx="1"/>
              </p:nvPr>
            </p:nvSpPr>
            <p:spPr>
              <a:xfrm>
                <a:off x="1436734" y="1465983"/>
                <a:ext cx="7729728" cy="5180562"/>
              </a:xfrm>
            </p:spPr>
            <p:txBody>
              <a:bodyPr/>
              <a:lstStyle/>
              <a:p>
                <a:r>
                  <a:rPr lang="en-US" dirty="0"/>
                  <a:t>Considering all the pros and cons we chose the m-step ,because it allows us to perform additions and is less intensive on the communication line between the parties .</a:t>
                </a:r>
              </a:p>
              <a:p>
                <a:pPr lvl="1"/>
                <a:r>
                  <a:rPr lang="en-US" dirty="0"/>
                  <a:t>Lets consider the optimization parameters calculations in a different light : </a:t>
                </a:r>
              </a:p>
              <a:p>
                <a:pPr lvl="1"/>
                <a:endParaRPr lang="en-US" dirty="0"/>
              </a:p>
              <a:p>
                <a:pPr marL="228600" lvl="1" indent="0">
                  <a:buNone/>
                </a:pPr>
                <a:r>
                  <a:rPr lang="en-US" dirty="0"/>
                  <a:t>		</a:t>
                </a:r>
                <a:br>
                  <a:rPr lang="en-US" dirty="0"/>
                </a:br>
                <a:br>
                  <a:rPr lang="en-US" dirty="0"/>
                </a:br>
                <a:br>
                  <a:rPr lang="en-US" dirty="0"/>
                </a:br>
                <a:endParaRPr lang="en-US" dirty="0"/>
              </a:p>
              <a:p>
                <a:pPr marL="228600" lvl="1" indent="0">
                  <a:buNone/>
                </a:pPr>
                <a:endParaRPr lang="en-US" dirty="0"/>
              </a:p>
              <a:p>
                <a:pPr marL="228600" lvl="1" indent="0">
                  <a:buNone/>
                </a:pPr>
                <a:r>
                  <a:rPr lang="en-US" dirty="0"/>
                  <a:t>We can see that calculating </a:t>
                </a:r>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m:t>
                    </m:r>
                    <m:r>
                      <a:rPr lang="en-US" b="0" i="1" smtClean="0">
                        <a:latin typeface="Cambria Math" panose="02040503050406030204" pitchFamily="18" charset="0"/>
                      </a:rPr>
                      <m:t>𝜇</m:t>
                    </m:r>
                    <m:r>
                      <a:rPr lang="en-US" b="0" i="1" smtClean="0">
                        <a:latin typeface="Cambria Math" panose="02040503050406030204" pitchFamily="18" charset="0"/>
                      </a:rPr>
                      <m:t>,</m:t>
                    </m:r>
                    <m:r>
                      <m:rPr>
                        <m:sty m:val="p"/>
                      </m:rPr>
                      <a:rPr lang="en-US" b="0" i="0" smtClean="0">
                        <a:latin typeface="Cambria Math" panose="02040503050406030204" pitchFamily="18" charset="0"/>
                      </a:rPr>
                      <m:t>Σ</m:t>
                    </m:r>
                  </m:oMath>
                </a14:m>
                <a:r>
                  <a:rPr lang="en-US" dirty="0"/>
                  <a:t> can be split between nodes with the usage of </a:t>
                </a:r>
                <a:r>
                  <a:rPr lang="en-US" dirty="0" err="1"/>
                  <a:t>a,b,c</a:t>
                </a:r>
                <a:r>
                  <a:rPr lang="en-US" dirty="0"/>
                  <a:t>.</a:t>
                </a:r>
                <a:br>
                  <a:rPr lang="en-US" dirty="0"/>
                </a:br>
                <a:r>
                  <a:rPr lang="en-US" dirty="0"/>
                  <a:t>In our approach we use this to our advantage as we split the calculation between the server and the client .</a:t>
                </a:r>
              </a:p>
              <a:p>
                <a:pPr marL="228600" lvl="1" indent="0">
                  <a:buNone/>
                </a:pPr>
                <a:endParaRPr lang="en-US" dirty="0"/>
              </a:p>
            </p:txBody>
          </p:sp>
        </mc:Choice>
        <mc:Fallback xmlns="">
          <p:sp>
            <p:nvSpPr>
              <p:cNvPr id="3" name="Content Placeholder 2">
                <a:extLst>
                  <a:ext uri="{FF2B5EF4-FFF2-40B4-BE49-F238E27FC236}">
                    <a16:creationId xmlns:a16="http://schemas.microsoft.com/office/drawing/2014/main" id="{10C1EF93-235D-4262-D7F3-98B8BED0579E}"/>
                  </a:ext>
                </a:extLst>
              </p:cNvPr>
              <p:cNvSpPr>
                <a:spLocks noGrp="1" noRot="1" noChangeAspect="1" noMove="1" noResize="1" noEditPoints="1" noAdjustHandles="1" noChangeArrowheads="1" noChangeShapeType="1" noTextEdit="1"/>
              </p:cNvSpPr>
              <p:nvPr>
                <p:ph idx="1"/>
              </p:nvPr>
            </p:nvSpPr>
            <p:spPr>
              <a:xfrm>
                <a:off x="1436734" y="1465983"/>
                <a:ext cx="7729728" cy="5180562"/>
              </a:xfrm>
              <a:blipFill>
                <a:blip r:embed="rId2"/>
                <a:stretch>
                  <a:fillRect l="-552" t="-588" r="-1262"/>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9889428-0D4D-4EDD-03C6-A7198753AB6A}"/>
              </a:ext>
            </a:extLst>
          </p:cNvPr>
          <p:cNvPicPr>
            <a:picLocks noChangeAspect="1"/>
          </p:cNvPicPr>
          <p:nvPr/>
        </p:nvPicPr>
        <p:blipFill>
          <a:blip r:embed="rId3"/>
          <a:stretch>
            <a:fillRect/>
          </a:stretch>
        </p:blipFill>
        <p:spPr>
          <a:xfrm>
            <a:off x="1728579" y="3114587"/>
            <a:ext cx="2991267" cy="1257475"/>
          </a:xfrm>
          <a:prstGeom prst="rect">
            <a:avLst/>
          </a:prstGeom>
        </p:spPr>
      </p:pic>
      <p:pic>
        <p:nvPicPr>
          <p:cNvPr id="11" name="Picture 10">
            <a:extLst>
              <a:ext uri="{FF2B5EF4-FFF2-40B4-BE49-F238E27FC236}">
                <a16:creationId xmlns:a16="http://schemas.microsoft.com/office/drawing/2014/main" id="{4399D4FF-E582-5670-E864-910F0390C649}"/>
              </a:ext>
            </a:extLst>
          </p:cNvPr>
          <p:cNvPicPr>
            <a:picLocks noChangeAspect="1"/>
          </p:cNvPicPr>
          <p:nvPr/>
        </p:nvPicPr>
        <p:blipFill>
          <a:blip r:embed="rId4"/>
          <a:stretch>
            <a:fillRect/>
          </a:stretch>
        </p:blipFill>
        <p:spPr>
          <a:xfrm>
            <a:off x="6096000" y="3426311"/>
            <a:ext cx="2514951" cy="733527"/>
          </a:xfrm>
          <a:prstGeom prst="rect">
            <a:avLst/>
          </a:prstGeom>
        </p:spPr>
      </p:pic>
      <p:cxnSp>
        <p:nvCxnSpPr>
          <p:cNvPr id="13" name="Straight Arrow Connector 12">
            <a:extLst>
              <a:ext uri="{FF2B5EF4-FFF2-40B4-BE49-F238E27FC236}">
                <a16:creationId xmlns:a16="http://schemas.microsoft.com/office/drawing/2014/main" id="{909556C5-669A-353B-7685-B6C30DCC887D}"/>
              </a:ext>
            </a:extLst>
          </p:cNvPr>
          <p:cNvCxnSpPr/>
          <p:nvPr/>
        </p:nvCxnSpPr>
        <p:spPr>
          <a:xfrm>
            <a:off x="4797911" y="3793074"/>
            <a:ext cx="12469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86842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41E5C-E25C-FB09-990D-9570464D082D}"/>
              </a:ext>
            </a:extLst>
          </p:cNvPr>
          <p:cNvSpPr>
            <a:spLocks noGrp="1"/>
          </p:cNvSpPr>
          <p:nvPr>
            <p:ph type="title"/>
          </p:nvPr>
        </p:nvSpPr>
        <p:spPr>
          <a:xfrm>
            <a:off x="2180020" y="203639"/>
            <a:ext cx="7729728" cy="1188720"/>
          </a:xfrm>
        </p:spPr>
        <p:txBody>
          <a:bodyPr/>
          <a:lstStyle/>
          <a:p>
            <a:r>
              <a:rPr lang="en-US" dirty="0"/>
              <a:t>M-step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C1EF93-235D-4262-D7F3-98B8BED0579E}"/>
                  </a:ext>
                </a:extLst>
              </p:cNvPr>
              <p:cNvSpPr>
                <a:spLocks noGrp="1"/>
              </p:cNvSpPr>
              <p:nvPr>
                <p:ph idx="1"/>
              </p:nvPr>
            </p:nvSpPr>
            <p:spPr>
              <a:xfrm>
                <a:off x="2180020" y="1717965"/>
                <a:ext cx="7729728" cy="4279590"/>
              </a:xfrm>
            </p:spPr>
            <p:txBody>
              <a:bodyPr/>
              <a:lstStyle/>
              <a:p>
                <a:r>
                  <a:rPr lang="en-US" dirty="0"/>
                  <a:t>Adding to the vector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oMath>
                </a14:m>
                <a:r>
                  <a:rPr lang="en-US" dirty="0"/>
                  <a:t> the local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and flattening each vector:</a:t>
                </a:r>
              </a:p>
              <a:p>
                <a:endParaRPr lang="en-US" dirty="0"/>
              </a:p>
              <a:p>
                <a:endParaRPr lang="en-US" dirty="0"/>
              </a:p>
              <a:p>
                <a:endParaRPr lang="en-US" dirty="0"/>
              </a:p>
              <a:p>
                <a:endParaRPr lang="en-US" dirty="0"/>
              </a:p>
              <a:p>
                <a:r>
                  <a:rPr lang="en-US" dirty="0"/>
                  <a:t>Then they are sent to the server .</a:t>
                </a:r>
              </a:p>
              <a:p>
                <a:r>
                  <a:rPr lang="en-US" dirty="0"/>
                  <a:t>The server sums </a:t>
                </a:r>
                <a:r>
                  <a:rPr lang="en-US" dirty="0" err="1"/>
                  <a:t>a’,b’,c</a:t>
                </a:r>
                <a:r>
                  <a:rPr lang="en-US" dirty="0"/>
                  <a:t>’ from each client </a:t>
                </a:r>
                <a:r>
                  <a:rPr lang="en-US" dirty="0" err="1"/>
                  <a:t>i</a:t>
                </a:r>
                <a:r>
                  <a:rPr lang="en-US" dirty="0"/>
                  <a:t> then calculates </a:t>
                </a:r>
                <a14:m>
                  <m:oMath xmlns:m="http://schemas.openxmlformats.org/officeDocument/2006/math">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Σ</m:t>
                        </m:r>
                      </m:e>
                      <m:sub>
                        <m:r>
                          <a:rPr lang="en-US" b="0" i="1" smtClean="0">
                            <a:latin typeface="Cambria Math" panose="02040503050406030204" pitchFamily="18" charset="0"/>
                          </a:rPr>
                          <m:t>𝑡𝑜𝑡𝑎𝑙</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𝜇</m:t>
                        </m:r>
                      </m:e>
                      <m:sub>
                        <m:r>
                          <a:rPr lang="en-US" b="0" i="1" smtClean="0">
                            <a:latin typeface="Cambria Math" panose="02040503050406030204" pitchFamily="18" charset="0"/>
                          </a:rPr>
                          <m:t>𝑡𝑜𝑡𝑎𝑙</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𝜋</m:t>
                        </m:r>
                      </m:e>
                      <m:sub>
                        <m:r>
                          <a:rPr lang="en-US" b="0" i="1" smtClean="0">
                            <a:latin typeface="Cambria Math" panose="02040503050406030204" pitchFamily="18" charset="0"/>
                          </a:rPr>
                          <m:t>𝑡𝑜𝑡𝑎𝑙</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1</m:t>
                        </m:r>
                      </m:sup>
                    </m:sSubSup>
                  </m:oMath>
                </a14:m>
                <a:r>
                  <a:rPr lang="en-US" dirty="0"/>
                  <a:t> in the federal EM model that we use.</a:t>
                </a:r>
              </a:p>
              <a:p>
                <a:r>
                  <a:rPr lang="en-US" dirty="0"/>
                  <a:t>Thus completing the m-step .</a:t>
                </a:r>
              </a:p>
            </p:txBody>
          </p:sp>
        </mc:Choice>
        <mc:Fallback xmlns="">
          <p:sp>
            <p:nvSpPr>
              <p:cNvPr id="3" name="Content Placeholder 2">
                <a:extLst>
                  <a:ext uri="{FF2B5EF4-FFF2-40B4-BE49-F238E27FC236}">
                    <a16:creationId xmlns:a16="http://schemas.microsoft.com/office/drawing/2014/main" id="{10C1EF93-235D-4262-D7F3-98B8BED0579E}"/>
                  </a:ext>
                </a:extLst>
              </p:cNvPr>
              <p:cNvSpPr>
                <a:spLocks noGrp="1" noRot="1" noChangeAspect="1" noMove="1" noResize="1" noEditPoints="1" noAdjustHandles="1" noChangeArrowheads="1" noChangeShapeType="1" noTextEdit="1"/>
              </p:cNvSpPr>
              <p:nvPr>
                <p:ph idx="1"/>
              </p:nvPr>
            </p:nvSpPr>
            <p:spPr>
              <a:xfrm>
                <a:off x="2180020" y="1717965"/>
                <a:ext cx="7729728" cy="4279590"/>
              </a:xfrm>
              <a:blipFill>
                <a:blip r:embed="rId2"/>
                <a:stretch>
                  <a:fillRect l="-552" t="-855"/>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69C2C8C-E3E3-C0F7-F1A9-FD468C843F8F}"/>
              </a:ext>
            </a:extLst>
          </p:cNvPr>
          <p:cNvPicPr>
            <a:picLocks noChangeAspect="1"/>
          </p:cNvPicPr>
          <p:nvPr/>
        </p:nvPicPr>
        <p:blipFill>
          <a:blip r:embed="rId3"/>
          <a:stretch>
            <a:fillRect/>
          </a:stretch>
        </p:blipFill>
        <p:spPr>
          <a:xfrm>
            <a:off x="3647733" y="2076292"/>
            <a:ext cx="4896533" cy="1457528"/>
          </a:xfrm>
          <a:prstGeom prst="rect">
            <a:avLst/>
          </a:prstGeom>
        </p:spPr>
      </p:pic>
    </p:spTree>
    <p:extLst>
      <p:ext uri="{BB962C8B-B14F-4D97-AF65-F5344CB8AC3E}">
        <p14:creationId xmlns:p14="http://schemas.microsoft.com/office/powerpoint/2010/main" val="31737840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41E5C-E25C-FB09-990D-9570464D082D}"/>
              </a:ext>
            </a:extLst>
          </p:cNvPr>
          <p:cNvSpPr>
            <a:spLocks noGrp="1"/>
          </p:cNvSpPr>
          <p:nvPr>
            <p:ph type="title"/>
          </p:nvPr>
        </p:nvSpPr>
        <p:spPr>
          <a:xfrm>
            <a:off x="2180020" y="203639"/>
            <a:ext cx="7729728" cy="1188720"/>
          </a:xfrm>
        </p:spPr>
        <p:txBody>
          <a:bodyPr/>
          <a:lstStyle/>
          <a:p>
            <a:r>
              <a:rPr lang="en-US" dirty="0"/>
              <a:t>M-step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C1EF93-235D-4262-D7F3-98B8BED0579E}"/>
                  </a:ext>
                </a:extLst>
              </p:cNvPr>
              <p:cNvSpPr>
                <a:spLocks noGrp="1"/>
              </p:cNvSpPr>
              <p:nvPr>
                <p:ph idx="1"/>
              </p:nvPr>
            </p:nvSpPr>
            <p:spPr>
              <a:xfrm>
                <a:off x="2180020" y="1717965"/>
                <a:ext cx="7729728" cy="4279590"/>
              </a:xfrm>
            </p:spPr>
            <p:txBody>
              <a:bodyPr/>
              <a:lstStyle/>
              <a:p>
                <a:r>
                  <a:rPr lang="en-US" dirty="0"/>
                  <a:t>But we said earlier that the m-step adds a vulnerability to the security of the protocol !</a:t>
                </a:r>
              </a:p>
              <a:p>
                <a:r>
                  <a:rPr lang="en-US" dirty="0"/>
                  <a:t>How is that and why ? </a:t>
                </a:r>
              </a:p>
              <a:p>
                <a:pPr lvl="2"/>
                <a:r>
                  <a:rPr lang="en-US" dirty="0"/>
                  <a:t>We first introduce the concept of mutual information : </a:t>
                </a:r>
              </a:p>
              <a:p>
                <a:pPr lvl="4"/>
                <a:r>
                  <a:rPr lang="en-US" dirty="0"/>
                  <a:t> </a:t>
                </a:r>
                <a14:m>
                  <m:oMath xmlns:m="http://schemas.openxmlformats.org/officeDocument/2006/math">
                    <m:r>
                      <a:rPr lang="en-US" i="1" dirty="0" smtClean="0">
                        <a:latin typeface="Cambria Math" panose="02040503050406030204" pitchFamily="18" charset="0"/>
                      </a:rPr>
                      <m:t>𝐼</m:t>
                    </m:r>
                    <m:r>
                      <a:rPr lang="en-US"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r>
                      <a:rPr lang="en-US" i="1" dirty="0" smtClean="0">
                        <a:latin typeface="Cambria Math" panose="02040503050406030204" pitchFamily="18" charset="0"/>
                      </a:rPr>
                      <m:t>𝑌</m:t>
                    </m:r>
                    <m:r>
                      <a:rPr lang="en-US" b="0" i="1" dirty="0" smtClean="0">
                        <a:latin typeface="Cambria Math" panose="02040503050406030204" pitchFamily="18" charset="0"/>
                      </a:rPr>
                      <m:t>)</m:t>
                    </m:r>
                    <m:r>
                      <a:rPr lang="en-US" i="1" dirty="0" smtClean="0">
                        <a:latin typeface="Cambria Math" panose="02040503050406030204" pitchFamily="18" charset="0"/>
                      </a:rPr>
                      <m:t> </m:t>
                    </m:r>
                  </m:oMath>
                </a14:m>
                <a:r>
                  <a:rPr lang="en-US" dirty="0"/>
                  <a:t>which measures the mutual dependence between two random variables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oMath>
                </a14:m>
                <a:r>
                  <a:rPr lang="en-US" dirty="0"/>
                  <a:t>. We have that </a:t>
                </a:r>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𝐼</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e>
                    </m:d>
                  </m:oMath>
                </a14:m>
                <a:r>
                  <a:rPr lang="en-US" dirty="0"/>
                  <a:t> with equality </a:t>
                </a:r>
                <a14:m>
                  <m:oMath xmlns:m="http://schemas.openxmlformats.org/officeDocument/2006/math">
                    <m:r>
                      <a:rPr lang="en-US" b="0" i="1" smtClean="0">
                        <a:latin typeface="Cambria Math" panose="02040503050406030204" pitchFamily="18" charset="0"/>
                      </a:rPr>
                      <m:t>𝑖𝑓𝑓</m:t>
                    </m:r>
                  </m:oMath>
                </a14:m>
                <a:r>
                  <a:rPr lang="en-US" dirty="0"/>
                  <a:t> </a:t>
                </a:r>
                <a14:m>
                  <m:oMath xmlns:m="http://schemas.openxmlformats.org/officeDocument/2006/math">
                    <m:r>
                      <a:rPr lang="en-US" b="0" i="1" dirty="0" smtClean="0">
                        <a:latin typeface="Cambria Math" panose="02040503050406030204" pitchFamily="18" charset="0"/>
                      </a:rPr>
                      <m:t>𝑋</m:t>
                    </m:r>
                    <m:r>
                      <a:rPr lang="en-US" b="0" i="1" dirty="0" smtClean="0">
                        <a:latin typeface="Cambria Math" panose="02040503050406030204" pitchFamily="18" charset="0"/>
                      </a:rPr>
                      <m:t> </m:t>
                    </m:r>
                  </m:oMath>
                </a14:m>
                <a:r>
                  <a:rPr lang="en-US" dirty="0"/>
                  <a:t>is independent of </a:t>
                </a:r>
                <a14:m>
                  <m:oMath xmlns:m="http://schemas.openxmlformats.org/officeDocument/2006/math">
                    <m:r>
                      <a:rPr lang="en-US" b="0" i="1" smtClean="0">
                        <a:latin typeface="Cambria Math" panose="02040503050406030204" pitchFamily="18" charset="0"/>
                      </a:rPr>
                      <m:t>𝑌</m:t>
                    </m:r>
                  </m:oMath>
                </a14:m>
                <a:r>
                  <a:rPr lang="en-US" dirty="0"/>
                  <a:t>. On the other hand, </a:t>
                </a:r>
                <a14:m>
                  <m:oMath xmlns:m="http://schemas.openxmlformats.org/officeDocument/2006/math">
                    <m:r>
                      <a:rPr lang="en-US" b="0" i="1" smtClean="0">
                        <a:latin typeface="Cambria Math" panose="02040503050406030204" pitchFamily="18" charset="0"/>
                      </a:rPr>
                      <m:t>𝑌</m:t>
                    </m:r>
                  </m:oMath>
                </a14:m>
                <a:r>
                  <a:rPr lang="en-US" dirty="0"/>
                  <a:t> uniquely determines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 </m:t>
                    </m:r>
                  </m:oMath>
                </a14:m>
                <a:r>
                  <a:rPr lang="en-US" dirty="0"/>
                  <a:t> we get that </a:t>
                </a:r>
                <a14:m>
                  <m:oMath xmlns:m="http://schemas.openxmlformats.org/officeDocument/2006/math">
                    <m:r>
                      <a:rPr lang="en-US" b="0" i="1" smtClean="0">
                        <a:latin typeface="Cambria Math" panose="02040503050406030204" pitchFamily="18" charset="0"/>
                      </a:rPr>
                      <m:t>𝐼</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e>
                    </m:d>
                    <m:r>
                      <a:rPr lang="en-US" b="0" i="1" smtClean="0">
                        <a:latin typeface="Cambria Math" panose="02040503050406030204" pitchFamily="18" charset="0"/>
                      </a:rPr>
                      <m:t>=</m:t>
                    </m:r>
                    <m:r>
                      <a:rPr lang="en-US" b="0" i="1" smtClean="0">
                        <a:latin typeface="Cambria Math" panose="02040503050406030204" pitchFamily="18" charset="0"/>
                      </a:rPr>
                      <m:t>𝐼</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𝑋</m:t>
                        </m:r>
                      </m:e>
                    </m:d>
                  </m:oMath>
                </a14:m>
                <a:r>
                  <a:rPr lang="en-US" dirty="0"/>
                  <a:t> which is maximal. </a:t>
                </a:r>
              </a:p>
              <a:p>
                <a:pPr lvl="2"/>
                <a:r>
                  <a:rPr lang="en-US" dirty="0"/>
                  <a:t>And now we introduce the vulnerability in this implementation :</a:t>
                </a:r>
              </a:p>
              <a:p>
                <a:pPr lvl="3"/>
                <a:r>
                  <a:rPr lang="en-US" dirty="0"/>
                  <a:t>We know that</a:t>
                </a:r>
                <a14:m>
                  <m:oMath xmlns:m="http://schemas.openxmlformats.org/officeDocument/2006/math">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𝑏</m:t>
                        </m:r>
                      </m:e>
                      <m:sub>
                        <m:r>
                          <a:rPr lang="en-US" b="0" i="1" smtClean="0">
                            <a:latin typeface="Cambria Math" panose="02040503050406030204" pitchFamily="18" charset="0"/>
                          </a:rPr>
                          <m:t>𝑖𝑗</m:t>
                        </m:r>
                      </m:sub>
                      <m:sup>
                        <m:r>
                          <a:rPr lang="en-US" b="0" i="1" smtClean="0">
                            <a:latin typeface="Cambria Math" panose="02040503050406030204" pitchFamily="18" charset="0"/>
                          </a:rPr>
                          <m:t>𝑡</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𝑖𝑗</m:t>
                        </m:r>
                      </m:sub>
                      <m:sup>
                        <m:r>
                          <a:rPr lang="en-US" b="0" i="1" smtClean="0">
                            <a:latin typeface="Cambria Math" panose="02040503050406030204" pitchFamily="18" charset="0"/>
                          </a:rPr>
                          <m:t>𝑡</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r>
                  <a:rPr lang="en-US" dirty="0"/>
                  <a:t> thus allowing us to find out each nodes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r>
                  <a:rPr lang="en-US" dirty="0"/>
                  <a:t> ,thereby :</a:t>
                </a:r>
              </a:p>
              <a:p>
                <a:pPr lvl="4"/>
                <a14:m>
                  <m:oMath xmlns:m="http://schemas.openxmlformats.org/officeDocument/2006/math">
                    <m:r>
                      <a:rPr lang="en-US" b="0" i="1" smtClean="0">
                        <a:latin typeface="Cambria Math" panose="02040503050406030204" pitchFamily="18" charset="0"/>
                      </a:rPr>
                      <m:t>𝐼</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r>
                      <a:rPr lang="en-US" b="0" i="1" smtClean="0">
                        <a:latin typeface="Cambria Math" panose="02040503050406030204" pitchFamily="18" charset="0"/>
                      </a:rPr>
                      <m:t>𝐼</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e>
                    </m:d>
                  </m:oMath>
                </a14:m>
                <a:r>
                  <a:rPr lang="en-US" dirty="0"/>
                  <a:t> which is maximal</a:t>
                </a:r>
              </a:p>
            </p:txBody>
          </p:sp>
        </mc:Choice>
        <mc:Fallback xmlns="">
          <p:sp>
            <p:nvSpPr>
              <p:cNvPr id="3" name="Content Placeholder 2">
                <a:extLst>
                  <a:ext uri="{FF2B5EF4-FFF2-40B4-BE49-F238E27FC236}">
                    <a16:creationId xmlns:a16="http://schemas.microsoft.com/office/drawing/2014/main" id="{10C1EF93-235D-4262-D7F3-98B8BED0579E}"/>
                  </a:ext>
                </a:extLst>
              </p:cNvPr>
              <p:cNvSpPr>
                <a:spLocks noGrp="1" noRot="1" noChangeAspect="1" noMove="1" noResize="1" noEditPoints="1" noAdjustHandles="1" noChangeArrowheads="1" noChangeShapeType="1" noTextEdit="1"/>
              </p:cNvSpPr>
              <p:nvPr>
                <p:ph idx="1"/>
              </p:nvPr>
            </p:nvSpPr>
            <p:spPr>
              <a:xfrm>
                <a:off x="2180020" y="1717965"/>
                <a:ext cx="7729728" cy="4279590"/>
              </a:xfrm>
              <a:blipFill>
                <a:blip r:embed="rId2"/>
                <a:stretch>
                  <a:fillRect l="-552" t="-855" r="-1104"/>
                </a:stretch>
              </a:blipFill>
            </p:spPr>
            <p:txBody>
              <a:bodyPr/>
              <a:lstStyle/>
              <a:p>
                <a:r>
                  <a:rPr lang="en-US">
                    <a:noFill/>
                  </a:rPr>
                  <a:t> </a:t>
                </a:r>
              </a:p>
            </p:txBody>
          </p:sp>
        </mc:Fallback>
      </mc:AlternateContent>
    </p:spTree>
    <p:extLst>
      <p:ext uri="{BB962C8B-B14F-4D97-AF65-F5344CB8AC3E}">
        <p14:creationId xmlns:p14="http://schemas.microsoft.com/office/powerpoint/2010/main" val="2928122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41E5C-E25C-FB09-990D-9570464D082D}"/>
              </a:ext>
            </a:extLst>
          </p:cNvPr>
          <p:cNvSpPr>
            <a:spLocks noGrp="1"/>
          </p:cNvSpPr>
          <p:nvPr>
            <p:ph type="title"/>
          </p:nvPr>
        </p:nvSpPr>
        <p:spPr>
          <a:xfrm>
            <a:off x="2180020" y="203639"/>
            <a:ext cx="7729728" cy="1188720"/>
          </a:xfrm>
        </p:spPr>
        <p:txBody>
          <a:bodyPr/>
          <a:lstStyle/>
          <a:p>
            <a:r>
              <a:rPr lang="en-US" dirty="0"/>
              <a:t>Our approach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C1EF93-235D-4262-D7F3-98B8BED0579E}"/>
                  </a:ext>
                </a:extLst>
              </p:cNvPr>
              <p:cNvSpPr>
                <a:spLocks noGrp="1"/>
              </p:cNvSpPr>
              <p:nvPr>
                <p:ph idx="1"/>
              </p:nvPr>
            </p:nvSpPr>
            <p:spPr>
              <a:xfrm>
                <a:off x="2180020" y="1717965"/>
                <a:ext cx="7729728" cy="4279590"/>
              </a:xfrm>
            </p:spPr>
            <p:txBody>
              <a:bodyPr/>
              <a:lstStyle/>
              <a:p>
                <a:r>
                  <a:rPr lang="en-US" dirty="0"/>
                  <a:t>To resolve this issue of shared information that is now revealed to the server we resolve to a fully Homomorphic encryption to encrypt </a:t>
                </a:r>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m:t>
                    </m:r>
                    <m:r>
                      <a:rPr lang="en-US" i="1" dirty="0" smtClean="0">
                        <a:latin typeface="Cambria Math" panose="02040503050406030204" pitchFamily="18" charset="0"/>
                      </a:rPr>
                      <m:t>𝑏</m:t>
                    </m:r>
                    <m:r>
                      <a:rPr lang="en-US" i="1" dirty="0" smtClean="0">
                        <a:latin typeface="Cambria Math" panose="02040503050406030204" pitchFamily="18" charset="0"/>
                      </a:rPr>
                      <m:t>,</m:t>
                    </m:r>
                    <m:r>
                      <a:rPr lang="en-US" i="1" dirty="0" smtClean="0">
                        <a:latin typeface="Cambria Math" panose="02040503050406030204" pitchFamily="18" charset="0"/>
                      </a:rPr>
                      <m:t>𝑐</m:t>
                    </m:r>
                  </m:oMath>
                </a14:m>
                <a:r>
                  <a:rPr lang="en-US" dirty="0"/>
                  <a:t> with a change in the actual protocol.</a:t>
                </a:r>
              </a:p>
              <a:p>
                <a:pPr lvl="1"/>
                <a:r>
                  <a:rPr lang="en-US" dirty="0"/>
                  <a:t>As  we discussed earlier, a fully homomorphic encryption maintains an additive functionality, and if we look at the vulnerability that we alluded to before it come’s to light before the addition of the information given from all the leaf nodes.</a:t>
                </a:r>
              </a:p>
              <a:p>
                <a:pPr lvl="2"/>
                <a:r>
                  <a:rPr lang="en-US" dirty="0"/>
                  <a:t>So, we chose CKKS encryption. We will firstly explain a bit about it and why we chose it, then show our approach with it and the modifications done to the protocol.</a:t>
                </a:r>
              </a:p>
            </p:txBody>
          </p:sp>
        </mc:Choice>
        <mc:Fallback xmlns="">
          <p:sp>
            <p:nvSpPr>
              <p:cNvPr id="3" name="Content Placeholder 2">
                <a:extLst>
                  <a:ext uri="{FF2B5EF4-FFF2-40B4-BE49-F238E27FC236}">
                    <a16:creationId xmlns:a16="http://schemas.microsoft.com/office/drawing/2014/main" id="{10C1EF93-235D-4262-D7F3-98B8BED0579E}"/>
                  </a:ext>
                </a:extLst>
              </p:cNvPr>
              <p:cNvSpPr>
                <a:spLocks noGrp="1" noRot="1" noChangeAspect="1" noMove="1" noResize="1" noEditPoints="1" noAdjustHandles="1" noChangeArrowheads="1" noChangeShapeType="1" noTextEdit="1"/>
              </p:cNvSpPr>
              <p:nvPr>
                <p:ph idx="1"/>
              </p:nvPr>
            </p:nvSpPr>
            <p:spPr>
              <a:xfrm>
                <a:off x="2180020" y="1717965"/>
                <a:ext cx="7729728" cy="4279590"/>
              </a:xfrm>
              <a:blipFill>
                <a:blip r:embed="rId2"/>
                <a:stretch>
                  <a:fillRect l="-552" t="-855"/>
                </a:stretch>
              </a:blipFill>
            </p:spPr>
            <p:txBody>
              <a:bodyPr/>
              <a:lstStyle/>
              <a:p>
                <a:r>
                  <a:rPr lang="en-US">
                    <a:noFill/>
                  </a:rPr>
                  <a:t> </a:t>
                </a:r>
              </a:p>
            </p:txBody>
          </p:sp>
        </mc:Fallback>
      </mc:AlternateContent>
    </p:spTree>
    <p:extLst>
      <p:ext uri="{BB962C8B-B14F-4D97-AF65-F5344CB8AC3E}">
        <p14:creationId xmlns:p14="http://schemas.microsoft.com/office/powerpoint/2010/main" val="4752201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93CB5-233D-5CD8-1D4D-80DC7F2F183F}"/>
              </a:ext>
            </a:extLst>
          </p:cNvPr>
          <p:cNvSpPr>
            <a:spLocks noGrp="1"/>
          </p:cNvSpPr>
          <p:nvPr>
            <p:ph type="title"/>
          </p:nvPr>
        </p:nvSpPr>
        <p:spPr/>
        <p:txBody>
          <a:bodyPr/>
          <a:lstStyle/>
          <a:p>
            <a:r>
              <a:rPr lang="en-US" b="0" i="0" dirty="0">
                <a:effectLst/>
              </a:rPr>
              <a:t>CKKS (</a:t>
            </a:r>
            <a:r>
              <a:rPr lang="en-US" b="0" i="0" dirty="0" err="1">
                <a:effectLst/>
              </a:rPr>
              <a:t>Cheon</a:t>
            </a:r>
            <a:r>
              <a:rPr lang="en-US" b="0" i="0" dirty="0">
                <a:effectLst/>
              </a:rPr>
              <a:t>-Kim-Kim-Song)</a:t>
            </a:r>
            <a:endParaRPr lang="LID4096" dirty="0"/>
          </a:p>
        </p:txBody>
      </p:sp>
      <p:sp>
        <p:nvSpPr>
          <p:cNvPr id="3" name="Content Placeholder 2">
            <a:extLst>
              <a:ext uri="{FF2B5EF4-FFF2-40B4-BE49-F238E27FC236}">
                <a16:creationId xmlns:a16="http://schemas.microsoft.com/office/drawing/2014/main" id="{6B86BF8E-532E-9EEC-3AD5-80271C14EEDF}"/>
              </a:ext>
            </a:extLst>
          </p:cNvPr>
          <p:cNvSpPr>
            <a:spLocks noGrp="1"/>
          </p:cNvSpPr>
          <p:nvPr>
            <p:ph idx="1"/>
          </p:nvPr>
        </p:nvSpPr>
        <p:spPr/>
        <p:txBody>
          <a:bodyPr/>
          <a:lstStyle/>
          <a:p>
            <a:pPr marL="0" indent="0">
              <a:buNone/>
            </a:pPr>
            <a:r>
              <a:rPr lang="en-US" u="sng" dirty="0"/>
              <a:t>Overview:</a:t>
            </a:r>
          </a:p>
          <a:p>
            <a:r>
              <a:rPr lang="en-US" dirty="0"/>
              <a:t>Is a cryptographic technique that facilitates computations on encrypted data. With CKKS, real or complex number-based computations can be performed without decryption, preserving data privacy.</a:t>
            </a:r>
            <a:endParaRPr lang="LID4096" dirty="0"/>
          </a:p>
        </p:txBody>
      </p:sp>
    </p:spTree>
    <p:extLst>
      <p:ext uri="{BB962C8B-B14F-4D97-AF65-F5344CB8AC3E}">
        <p14:creationId xmlns:p14="http://schemas.microsoft.com/office/powerpoint/2010/main" val="36103102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5B9BD-A77F-5EB7-BEB1-5B580953C5FD}"/>
              </a:ext>
            </a:extLst>
          </p:cNvPr>
          <p:cNvSpPr>
            <a:spLocks noGrp="1"/>
          </p:cNvSpPr>
          <p:nvPr>
            <p:ph type="title"/>
          </p:nvPr>
        </p:nvSpPr>
        <p:spPr/>
        <p:txBody>
          <a:bodyPr/>
          <a:lstStyle/>
          <a:p>
            <a:r>
              <a:rPr lang="en-US" b="0" i="0" dirty="0">
                <a:effectLst/>
              </a:rPr>
              <a:t>CKKS (</a:t>
            </a:r>
            <a:r>
              <a:rPr lang="en-US" b="0" i="0" dirty="0" err="1">
                <a:effectLst/>
              </a:rPr>
              <a:t>Cheon</a:t>
            </a:r>
            <a:r>
              <a:rPr lang="en-US" b="0" i="0" dirty="0">
                <a:effectLst/>
              </a:rPr>
              <a:t>-Kim-Kim-Song)</a:t>
            </a:r>
            <a:endParaRPr lang="LID4096" dirty="0"/>
          </a:p>
        </p:txBody>
      </p:sp>
      <p:sp>
        <p:nvSpPr>
          <p:cNvPr id="3" name="Content Placeholder 2">
            <a:extLst>
              <a:ext uri="{FF2B5EF4-FFF2-40B4-BE49-F238E27FC236}">
                <a16:creationId xmlns:a16="http://schemas.microsoft.com/office/drawing/2014/main" id="{E05DAA1B-4A09-2427-1EC2-211EF620F09F}"/>
              </a:ext>
            </a:extLst>
          </p:cNvPr>
          <p:cNvSpPr>
            <a:spLocks noGrp="1"/>
          </p:cNvSpPr>
          <p:nvPr>
            <p:ph idx="1"/>
          </p:nvPr>
        </p:nvSpPr>
        <p:spPr/>
        <p:txBody>
          <a:bodyPr/>
          <a:lstStyle/>
          <a:p>
            <a:pPr marL="0" indent="0">
              <a:buNone/>
            </a:pPr>
            <a:r>
              <a:rPr lang="en-US" u="sng" dirty="0"/>
              <a:t>Data representation:</a:t>
            </a:r>
          </a:p>
          <a:p>
            <a:r>
              <a:rPr lang="en-US" dirty="0"/>
              <a:t>Encrypted data is</a:t>
            </a:r>
            <a:br>
              <a:rPr lang="en-US" dirty="0"/>
            </a:br>
            <a:r>
              <a:rPr lang="en-US" dirty="0"/>
              <a:t>represented as vectors of complex numbers, and operations like addition and multiplication are executed on the encrypted data. Noise is introduced during encryption, and while it accumulates and impacts accuracy, techniques like modulus switching and rescaling manage noise.</a:t>
            </a:r>
          </a:p>
          <a:p>
            <a:endParaRPr lang="en-US" u="sng" dirty="0"/>
          </a:p>
          <a:p>
            <a:endParaRPr lang="LID4096" dirty="0"/>
          </a:p>
        </p:txBody>
      </p:sp>
    </p:spTree>
    <p:extLst>
      <p:ext uri="{BB962C8B-B14F-4D97-AF65-F5344CB8AC3E}">
        <p14:creationId xmlns:p14="http://schemas.microsoft.com/office/powerpoint/2010/main" val="33520734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6AA3A-2D76-8D99-7ED4-77451013603B}"/>
              </a:ext>
            </a:extLst>
          </p:cNvPr>
          <p:cNvSpPr>
            <a:spLocks noGrp="1"/>
          </p:cNvSpPr>
          <p:nvPr>
            <p:ph type="title"/>
          </p:nvPr>
        </p:nvSpPr>
        <p:spPr/>
        <p:txBody>
          <a:bodyPr/>
          <a:lstStyle/>
          <a:p>
            <a:r>
              <a:rPr lang="en-US" b="0" i="0" dirty="0">
                <a:effectLst/>
              </a:rPr>
              <a:t>CKKS (</a:t>
            </a:r>
            <a:r>
              <a:rPr lang="en-US" b="0" i="0" dirty="0" err="1">
                <a:effectLst/>
              </a:rPr>
              <a:t>Cheon</a:t>
            </a:r>
            <a:r>
              <a:rPr lang="en-US" b="0" i="0" dirty="0">
                <a:effectLst/>
              </a:rPr>
              <a:t>-Kim-Kim-Song)</a:t>
            </a:r>
            <a:endParaRPr lang="LID4096" dirty="0"/>
          </a:p>
        </p:txBody>
      </p:sp>
      <p:sp>
        <p:nvSpPr>
          <p:cNvPr id="3" name="Content Placeholder 2">
            <a:extLst>
              <a:ext uri="{FF2B5EF4-FFF2-40B4-BE49-F238E27FC236}">
                <a16:creationId xmlns:a16="http://schemas.microsoft.com/office/drawing/2014/main" id="{081BAE61-4AE4-EB07-18A4-6804101F7352}"/>
              </a:ext>
            </a:extLst>
          </p:cNvPr>
          <p:cNvSpPr>
            <a:spLocks noGrp="1"/>
          </p:cNvSpPr>
          <p:nvPr>
            <p:ph idx="1"/>
          </p:nvPr>
        </p:nvSpPr>
        <p:spPr/>
        <p:txBody>
          <a:bodyPr/>
          <a:lstStyle/>
          <a:p>
            <a:pPr marL="0" indent="0">
              <a:buNone/>
            </a:pPr>
            <a:r>
              <a:rPr lang="en-US" u="sng" dirty="0"/>
              <a:t>Applications:</a:t>
            </a:r>
          </a:p>
          <a:p>
            <a:r>
              <a:rPr lang="en-US" dirty="0"/>
              <a:t>CKKS finds applications in secure computations, enabling privacy-preserving</a:t>
            </a:r>
            <a:br>
              <a:rPr lang="en-US" dirty="0"/>
            </a:br>
            <a:r>
              <a:rPr lang="en-US" dirty="0"/>
              <a:t>machine learning and collaborative data analysis without revealing sensitive information.</a:t>
            </a:r>
          </a:p>
          <a:p>
            <a:pPr marL="0" indent="0">
              <a:buNone/>
            </a:pPr>
            <a:r>
              <a:rPr lang="en-US" u="sng" dirty="0"/>
              <a:t>Disadvantage:</a:t>
            </a:r>
          </a:p>
          <a:p>
            <a:r>
              <a:rPr lang="en-US" dirty="0"/>
              <a:t>CKKS entails computational overhead and necessitates parameter tuning for optimal performance.</a:t>
            </a:r>
            <a:endParaRPr lang="LID4096" dirty="0"/>
          </a:p>
        </p:txBody>
      </p:sp>
    </p:spTree>
    <p:extLst>
      <p:ext uri="{BB962C8B-B14F-4D97-AF65-F5344CB8AC3E}">
        <p14:creationId xmlns:p14="http://schemas.microsoft.com/office/powerpoint/2010/main" val="2322704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6552A0-D637-4284-8774-6C7CB5759667}"/>
              </a:ext>
            </a:extLst>
          </p:cNvPr>
          <p:cNvSpPr>
            <a:spLocks noGrp="1"/>
          </p:cNvSpPr>
          <p:nvPr>
            <p:ph type="title"/>
          </p:nvPr>
        </p:nvSpPr>
        <p:spPr>
          <a:xfrm>
            <a:off x="2231136" y="467418"/>
            <a:ext cx="7729728" cy="1188720"/>
          </a:xfrm>
          <a:solidFill>
            <a:srgbClr val="FFFFFF"/>
          </a:solidFill>
        </p:spPr>
        <p:txBody>
          <a:bodyPr>
            <a:normAutofit/>
          </a:bodyPr>
          <a:lstStyle/>
          <a:p>
            <a:r>
              <a:rPr lang="en-US" sz="3200" dirty="0">
                <a:latin typeface="Amasis MT Pro" panose="020B0604020202020204" pitchFamily="18" charset="0"/>
              </a:rPr>
              <a:t>what DOES IT DO ?</a:t>
            </a:r>
            <a:endParaRPr lang="en-US"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049D802-7687-4542-9E7C-4A9E704E9C83}"/>
              </a:ext>
            </a:extLst>
          </p:cNvPr>
          <p:cNvSpPr>
            <a:spLocks noGrp="1"/>
          </p:cNvSpPr>
          <p:nvPr>
            <p:ph idx="1"/>
          </p:nvPr>
        </p:nvSpPr>
        <p:spPr>
          <a:xfrm>
            <a:off x="1695993" y="1843590"/>
            <a:ext cx="8800013" cy="3392261"/>
          </a:xfrm>
        </p:spPr>
        <p:txBody>
          <a:bodyPr>
            <a:normAutofit/>
          </a:bodyPr>
          <a:lstStyle/>
          <a:p>
            <a:r>
              <a:rPr lang="en-US" sz="2400" dirty="0"/>
              <a:t>The main idea of this algorithm is to divide the data set that we have into different clusters ,such that each cluster is different than the other clusters(distributions) .</a:t>
            </a:r>
          </a:p>
          <a:p>
            <a:r>
              <a:rPr lang="en-US" sz="2400" dirty="0"/>
              <a:t>This algorithm can be used for different applications in the industry, such as:</a:t>
            </a:r>
          </a:p>
          <a:p>
            <a:pPr marL="0" indent="0">
              <a:buNone/>
            </a:pPr>
            <a:r>
              <a:rPr lang="en-US" sz="2400" dirty="0"/>
              <a:t>	-Unsupervised clustering.</a:t>
            </a:r>
          </a:p>
          <a:p>
            <a:pPr marL="0" indent="0">
              <a:buNone/>
            </a:pPr>
            <a:r>
              <a:rPr lang="en-US" sz="2400" dirty="0"/>
              <a:t>	-As an optimization procedure . 	</a:t>
            </a:r>
          </a:p>
          <a:p>
            <a:pPr marL="0" indent="0">
              <a:buNone/>
            </a:pPr>
            <a:endParaRPr lang="en-US" sz="2400" dirty="0"/>
          </a:p>
          <a:p>
            <a:pPr marL="0" indent="0">
              <a:buNone/>
            </a:pPr>
            <a:endParaRPr lang="he-IL" sz="2400" dirty="0"/>
          </a:p>
        </p:txBody>
      </p:sp>
    </p:spTree>
    <p:extLst>
      <p:ext uri="{BB962C8B-B14F-4D97-AF65-F5344CB8AC3E}">
        <p14:creationId xmlns:p14="http://schemas.microsoft.com/office/powerpoint/2010/main" val="14512611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9A570-40DC-D2B4-994A-863BB60B7BB9}"/>
              </a:ext>
            </a:extLst>
          </p:cNvPr>
          <p:cNvSpPr>
            <a:spLocks noGrp="1"/>
          </p:cNvSpPr>
          <p:nvPr>
            <p:ph type="title"/>
          </p:nvPr>
        </p:nvSpPr>
        <p:spPr/>
        <p:txBody>
          <a:bodyPr/>
          <a:lstStyle/>
          <a:p>
            <a:r>
              <a:rPr lang="en-US" b="0" i="0" dirty="0">
                <a:effectLst/>
              </a:rPr>
              <a:t>CKKS (</a:t>
            </a:r>
            <a:r>
              <a:rPr lang="en-US" b="0" i="0" dirty="0" err="1">
                <a:effectLst/>
              </a:rPr>
              <a:t>Cheon</a:t>
            </a:r>
            <a:r>
              <a:rPr lang="en-US" b="0" i="0" dirty="0">
                <a:effectLst/>
              </a:rPr>
              <a:t>-Kim-Kim-Song)</a:t>
            </a:r>
            <a:endParaRPr lang="LID4096" dirty="0"/>
          </a:p>
        </p:txBody>
      </p:sp>
      <p:sp>
        <p:nvSpPr>
          <p:cNvPr id="3" name="Content Placeholder 2">
            <a:extLst>
              <a:ext uri="{FF2B5EF4-FFF2-40B4-BE49-F238E27FC236}">
                <a16:creationId xmlns:a16="http://schemas.microsoft.com/office/drawing/2014/main" id="{55E1D153-EA3A-80AC-C53C-B2B12AAA2258}"/>
              </a:ext>
            </a:extLst>
          </p:cNvPr>
          <p:cNvSpPr>
            <a:spLocks noGrp="1"/>
          </p:cNvSpPr>
          <p:nvPr>
            <p:ph idx="1"/>
          </p:nvPr>
        </p:nvSpPr>
        <p:spPr/>
        <p:txBody>
          <a:bodyPr>
            <a:normAutofit lnSpcReduction="10000"/>
          </a:bodyPr>
          <a:lstStyle/>
          <a:p>
            <a:pPr marL="0" indent="0">
              <a:buNone/>
            </a:pPr>
            <a:r>
              <a:rPr lang="en-US" u="sng" dirty="0"/>
              <a:t>How does CKKS work?</a:t>
            </a:r>
          </a:p>
          <a:p>
            <a:pPr marL="0" indent="0">
              <a:buNone/>
            </a:pPr>
            <a:r>
              <a:rPr lang="en-US" dirty="0"/>
              <a:t>CKKS is based on a mathematical structure called a polynomial ring. </a:t>
            </a:r>
            <a:br>
              <a:rPr lang="en-US" dirty="0"/>
            </a:br>
            <a:r>
              <a:rPr lang="en-US" dirty="0"/>
              <a:t>This ring is formed using polynomials whose coefficients come from a number of ”slots”: </a:t>
            </a:r>
          </a:p>
          <a:p>
            <a:r>
              <a:rPr lang="en-US" dirty="0"/>
              <a:t>Each “slot” represents a value, typically a real or complex number. </a:t>
            </a:r>
          </a:p>
          <a:p>
            <a:r>
              <a:rPr lang="en-US" dirty="0"/>
              <a:t>The number of slots determines the capacity for computations in a single ciphertext. </a:t>
            </a:r>
          </a:p>
          <a:p>
            <a:r>
              <a:rPr lang="en-US" dirty="0"/>
              <a:t>It also involves generating a public key and a secret key pair. </a:t>
            </a:r>
            <a:br>
              <a:rPr lang="en-US" dirty="0"/>
            </a:br>
            <a:r>
              <a:rPr lang="en-US" dirty="0"/>
              <a:t>The public key is used to encrypt data, while the secret key is used to decrypt it.</a:t>
            </a:r>
          </a:p>
          <a:p>
            <a:pPr marL="0" indent="0">
              <a:buNone/>
            </a:pPr>
            <a:endParaRPr lang="LID4096" dirty="0"/>
          </a:p>
        </p:txBody>
      </p:sp>
    </p:spTree>
    <p:extLst>
      <p:ext uri="{BB962C8B-B14F-4D97-AF65-F5344CB8AC3E}">
        <p14:creationId xmlns:p14="http://schemas.microsoft.com/office/powerpoint/2010/main" val="41592566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25A66-3D55-AAAD-4EF5-F0C82B606EE8}"/>
              </a:ext>
            </a:extLst>
          </p:cNvPr>
          <p:cNvSpPr>
            <a:spLocks noGrp="1"/>
          </p:cNvSpPr>
          <p:nvPr>
            <p:ph type="title"/>
          </p:nvPr>
        </p:nvSpPr>
        <p:spPr/>
        <p:txBody>
          <a:bodyPr/>
          <a:lstStyle/>
          <a:p>
            <a:r>
              <a:rPr lang="en-US" b="0" i="0" dirty="0">
                <a:effectLst/>
              </a:rPr>
              <a:t>CKKS (</a:t>
            </a:r>
            <a:r>
              <a:rPr lang="en-US" b="0" i="0" dirty="0" err="1">
                <a:effectLst/>
              </a:rPr>
              <a:t>Cheon</a:t>
            </a:r>
            <a:r>
              <a:rPr lang="en-US" b="0" i="0" dirty="0">
                <a:effectLst/>
              </a:rPr>
              <a:t>-Kim-Kim-Song)</a:t>
            </a:r>
            <a:endParaRPr lang="LID4096"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97DC29-CBC2-CA1F-222E-4724088307F2}"/>
                  </a:ext>
                </a:extLst>
              </p:cNvPr>
              <p:cNvSpPr>
                <a:spLocks noGrp="1"/>
              </p:cNvSpPr>
              <p:nvPr>
                <p:ph idx="1"/>
              </p:nvPr>
            </p:nvSpPr>
            <p:spPr/>
            <p:txBody>
              <a:bodyPr/>
              <a:lstStyle/>
              <a:p>
                <a:pPr marL="0" indent="0">
                  <a:buNone/>
                </a:pPr>
                <a:r>
                  <a:rPr lang="en-US" b="0" i="0" u="sng" dirty="0">
                    <a:effectLst/>
                  </a:rPr>
                  <a:t>Polynomial rings:</a:t>
                </a:r>
              </a:p>
              <a:p>
                <a:r>
                  <a:rPr lang="en-US" b="0" i="0" dirty="0">
                    <a:effectLst/>
                  </a:rPr>
                  <a:t>CKKS operates over a polynomial ring with coefficients in the complex numbers. This ring is denoted as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effectLst/>
                              <a:latin typeface="Cambria Math" panose="02040503050406030204" pitchFamily="18" charset="0"/>
                            </a:rPr>
                          </m:ctrlPr>
                        </m:sSubPr>
                        <m:e>
                          <m:r>
                            <a:rPr lang="en-US" b="0" i="1" smtClean="0">
                              <a:effectLst/>
                              <a:latin typeface="Cambria Math" panose="02040503050406030204" pitchFamily="18" charset="0"/>
                            </a:rPr>
                            <m:t>𝑅</m:t>
                          </m:r>
                        </m:e>
                        <m:sub>
                          <m:r>
                            <a:rPr lang="en-US" b="0" i="1" smtClean="0">
                              <a:effectLst/>
                              <a:latin typeface="Cambria Math" panose="02040503050406030204" pitchFamily="18" charset="0"/>
                            </a:rPr>
                            <m:t>𝑞</m:t>
                          </m:r>
                        </m:sub>
                      </m:sSub>
                      <m:r>
                        <a:rPr lang="en-US" b="0" i="1" smtClean="0">
                          <a:effectLst/>
                          <a:latin typeface="Cambria Math" panose="02040503050406030204" pitchFamily="18" charset="0"/>
                        </a:rPr>
                        <m:t>=</m:t>
                      </m:r>
                      <m:f>
                        <m:fPr>
                          <m:ctrlPr>
                            <a:rPr lang="en-US" b="0" i="1" smtClean="0">
                              <a:effectLst/>
                              <a:latin typeface="Cambria Math" panose="02040503050406030204" pitchFamily="18" charset="0"/>
                            </a:rPr>
                          </m:ctrlPr>
                        </m:fPr>
                        <m:num>
                          <m:r>
                            <a:rPr lang="en-US" b="0" i="1" smtClean="0">
                              <a:effectLst/>
                              <a:latin typeface="Cambria Math" panose="02040503050406030204" pitchFamily="18" charset="0"/>
                            </a:rPr>
                            <m:t>𝐶</m:t>
                          </m:r>
                          <m:d>
                            <m:dPr>
                              <m:ctrlPr>
                                <a:rPr lang="en-US" b="0" i="1" smtClean="0">
                                  <a:effectLst/>
                                  <a:latin typeface="Cambria Math" panose="02040503050406030204" pitchFamily="18" charset="0"/>
                                </a:rPr>
                              </m:ctrlPr>
                            </m:dPr>
                            <m:e>
                              <m:r>
                                <a:rPr lang="en-US" b="0" i="1" smtClean="0">
                                  <a:effectLst/>
                                  <a:latin typeface="Cambria Math" panose="02040503050406030204" pitchFamily="18" charset="0"/>
                                </a:rPr>
                                <m:t>𝑥</m:t>
                              </m:r>
                            </m:e>
                          </m:d>
                        </m:num>
                        <m:den>
                          <m:sSup>
                            <m:sSupPr>
                              <m:ctrlPr>
                                <a:rPr lang="en-US" b="0" i="1" smtClean="0">
                                  <a:effectLst/>
                                  <a:latin typeface="Cambria Math" panose="02040503050406030204" pitchFamily="18" charset="0"/>
                                </a:rPr>
                              </m:ctrlPr>
                            </m:sSupPr>
                            <m:e>
                              <m:r>
                                <a:rPr lang="en-US" b="0" i="1" smtClean="0">
                                  <a:effectLst/>
                                  <a:latin typeface="Cambria Math" panose="02040503050406030204" pitchFamily="18" charset="0"/>
                                </a:rPr>
                                <m:t>𝑥</m:t>
                              </m:r>
                            </m:e>
                            <m:sup>
                              <m:r>
                                <a:rPr lang="en-US" b="0" i="1" smtClean="0">
                                  <a:effectLst/>
                                  <a:latin typeface="Cambria Math" panose="02040503050406030204" pitchFamily="18" charset="0"/>
                                </a:rPr>
                                <m:t>𝑛</m:t>
                              </m:r>
                            </m:sup>
                          </m:sSup>
                          <m:r>
                            <a:rPr lang="en-US" b="0" i="1" smtClean="0">
                              <a:effectLst/>
                              <a:latin typeface="Cambria Math" panose="02040503050406030204" pitchFamily="18" charset="0"/>
                            </a:rPr>
                            <m:t>+</m:t>
                          </m:r>
                          <m:r>
                            <a:rPr lang="en-US" b="0" i="1" smtClean="0">
                              <a:effectLst/>
                              <a:latin typeface="Cambria Math" panose="02040503050406030204" pitchFamily="18" charset="0"/>
                            </a:rPr>
                            <m:t>1</m:t>
                          </m:r>
                        </m:den>
                      </m:f>
                    </m:oMath>
                  </m:oMathPara>
                </a14:m>
                <a:endParaRPr lang="en-US" b="0" i="1" dirty="0">
                  <a:effectLst/>
                </a:endParaRPr>
              </a:p>
              <a:p>
                <a:pPr marL="0" indent="0">
                  <a:buNone/>
                </a:pPr>
                <a:r>
                  <a:rPr lang="en-US" b="0" i="0" dirty="0">
                    <a:effectLst/>
                  </a:rPr>
                  <a:t>where ”n” is the degree of the polynomial. The plaintext message is encoded as a vector of</a:t>
                </a:r>
                <a:br>
                  <a:rPr lang="en-US" dirty="0"/>
                </a:br>
                <a:r>
                  <a:rPr lang="en-US" b="0" i="0" dirty="0">
                    <a:effectLst/>
                  </a:rPr>
                  <a:t>values, each placed in a ”slot” of the polynomial.</a:t>
                </a:r>
                <a:endParaRPr lang="en-US" b="0" i="1" dirty="0">
                  <a:effectLst/>
                </a:endParaRPr>
              </a:p>
            </p:txBody>
          </p:sp>
        </mc:Choice>
        <mc:Fallback xmlns="">
          <p:sp>
            <p:nvSpPr>
              <p:cNvPr id="3" name="Content Placeholder 2">
                <a:extLst>
                  <a:ext uri="{FF2B5EF4-FFF2-40B4-BE49-F238E27FC236}">
                    <a16:creationId xmlns:a16="http://schemas.microsoft.com/office/drawing/2014/main" id="{7897DC29-CBC2-CA1F-222E-4724088307F2}"/>
                  </a:ext>
                </a:extLst>
              </p:cNvPr>
              <p:cNvSpPr>
                <a:spLocks noGrp="1" noRot="1" noChangeAspect="1" noMove="1" noResize="1" noEditPoints="1" noAdjustHandles="1" noChangeArrowheads="1" noChangeShapeType="1" noTextEdit="1"/>
              </p:cNvSpPr>
              <p:nvPr>
                <p:ph idx="1"/>
              </p:nvPr>
            </p:nvSpPr>
            <p:spPr>
              <a:blipFill>
                <a:blip r:embed="rId2"/>
                <a:stretch>
                  <a:fillRect l="-631" t="-1179" r="-473"/>
                </a:stretch>
              </a:blipFill>
            </p:spPr>
            <p:txBody>
              <a:bodyPr/>
              <a:lstStyle/>
              <a:p>
                <a:r>
                  <a:rPr lang="LID4096">
                    <a:noFill/>
                  </a:rPr>
                  <a:t> </a:t>
                </a:r>
              </a:p>
            </p:txBody>
          </p:sp>
        </mc:Fallback>
      </mc:AlternateContent>
    </p:spTree>
    <p:extLst>
      <p:ext uri="{BB962C8B-B14F-4D97-AF65-F5344CB8AC3E}">
        <p14:creationId xmlns:p14="http://schemas.microsoft.com/office/powerpoint/2010/main" val="26312385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F0808-8E53-676A-E98A-4EE188374E5D}"/>
              </a:ext>
            </a:extLst>
          </p:cNvPr>
          <p:cNvSpPr>
            <a:spLocks noGrp="1"/>
          </p:cNvSpPr>
          <p:nvPr>
            <p:ph type="title"/>
          </p:nvPr>
        </p:nvSpPr>
        <p:spPr/>
        <p:txBody>
          <a:bodyPr/>
          <a:lstStyle/>
          <a:p>
            <a:r>
              <a:rPr lang="en-US" dirty="0"/>
              <a:t>Encryption</a:t>
            </a:r>
            <a:endParaRPr lang="LID4096"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34C04F-EFEA-EABB-E011-C5124E6FAFD3}"/>
                  </a:ext>
                </a:extLst>
              </p:cNvPr>
              <p:cNvSpPr>
                <a:spLocks noGrp="1"/>
              </p:cNvSpPr>
              <p:nvPr>
                <p:ph idx="1"/>
              </p:nvPr>
            </p:nvSpPr>
            <p:spPr/>
            <p:txBody>
              <a:bodyPr/>
              <a:lstStyle/>
              <a:p>
                <a:pPr marL="0" indent="0">
                  <a:buNone/>
                </a:pPr>
                <a:r>
                  <a:rPr lang="en-US" b="0" i="0" dirty="0">
                    <a:effectLst/>
                  </a:rPr>
                  <a:t>Given a plaintext message represented as a vector of values ”m” (one for each slot), the</a:t>
                </a:r>
                <a:br>
                  <a:rPr lang="en-US" dirty="0"/>
                </a:br>
                <a:r>
                  <a:rPr lang="en-US" b="0" i="0" dirty="0">
                    <a:effectLst/>
                  </a:rPr>
                  <a:t>encryption process involves several steps:</a:t>
                </a:r>
              </a:p>
              <a:p>
                <a:pPr marL="0" indent="0">
                  <a:buNone/>
                </a:pPr>
                <a:r>
                  <a:rPr lang="en-US" dirty="0"/>
                  <a:t>1. </a:t>
                </a:r>
                <a:r>
                  <a:rPr lang="en-US" b="0" i="0" u="sng" dirty="0">
                    <a:effectLst/>
                  </a:rPr>
                  <a:t>Encoding</a:t>
                </a:r>
                <a:r>
                  <a:rPr lang="en-US" b="0" i="0" dirty="0">
                    <a:effectLst/>
                  </a:rPr>
                  <a:t>: </a:t>
                </a:r>
                <a:br>
                  <a:rPr lang="en-US" b="0" i="0" dirty="0">
                    <a:effectLst/>
                  </a:rPr>
                </a:br>
                <a:r>
                  <a:rPr lang="en-US" b="0" i="0" dirty="0">
                    <a:effectLst/>
                  </a:rPr>
                  <a:t>Each plaintext value is encoded into a polynomial with coefficients in the</a:t>
                </a:r>
                <a:br>
                  <a:rPr lang="en-US" dirty="0"/>
                </a:br>
                <a:r>
                  <a:rPr lang="en-US" b="0" i="0" dirty="0">
                    <a:effectLst/>
                  </a:rPr>
                  <a:t>ring </a:t>
                </a:r>
                <a14:m>
                  <m:oMath xmlns:m="http://schemas.openxmlformats.org/officeDocument/2006/math">
                    <m:r>
                      <a:rPr lang="en-US" b="0" i="1" dirty="0" smtClean="0">
                        <a:effectLst/>
                        <a:latin typeface="Cambria Math" panose="02040503050406030204" pitchFamily="18" charset="0"/>
                      </a:rPr>
                      <m:t>𝑅𝑞</m:t>
                    </m:r>
                  </m:oMath>
                </a14:m>
                <a:r>
                  <a:rPr lang="en-US" b="0" i="0" dirty="0">
                    <a:effectLst/>
                  </a:rPr>
                  <a:t>. This polynomial is represented as</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0</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1</m:t>
                          </m:r>
                        </m:sub>
                      </m:sSub>
                      <m:r>
                        <a:rPr lang="en-US" i="1" smtClean="0">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smtClean="0">
                              <a:latin typeface="Cambria Math" panose="02040503050406030204" pitchFamily="18" charset="0"/>
                            </a:rPr>
                            <m:t>2</m:t>
                          </m:r>
                        </m:sub>
                      </m:sSub>
                      <m:r>
                        <a:rPr lang="en-US"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2</m:t>
                          </m:r>
                        </m:sup>
                      </m:sSup>
                      <m:r>
                        <a:rPr lang="en-US" i="1">
                          <a:latin typeface="Cambria Math" panose="02040503050406030204" pitchFamily="18" charset="0"/>
                        </a:rPr>
                        <m:t>+ ... + </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smtClean="0">
                              <a:latin typeface="Cambria Math" panose="02040503050406030204" pitchFamily="18" charset="0"/>
                            </a:rPr>
                            <m:t>𝑛</m:t>
                          </m:r>
                          <m:r>
                            <a:rPr lang="en-US" b="0" i="1" smtClean="0">
                              <a:latin typeface="Cambria Math" panose="02040503050406030204" pitchFamily="18" charset="0"/>
                            </a:rPr>
                            <m:t>−1</m:t>
                          </m:r>
                        </m:sub>
                      </m:sSub>
                      <m:r>
                        <a:rPr lang="en-US"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b="0" i="1" smtClean="0">
                              <a:latin typeface="Cambria Math" panose="02040503050406030204" pitchFamily="18" charset="0"/>
                            </a:rPr>
                            <m:t>𝑛</m:t>
                          </m:r>
                          <m:r>
                            <a:rPr lang="en-US" b="0" i="1" smtClean="0">
                              <a:latin typeface="Cambria Math" panose="02040503050406030204" pitchFamily="18" charset="0"/>
                            </a:rPr>
                            <m:t>−1</m:t>
                          </m:r>
                        </m:sup>
                      </m:sSup>
                      <m:r>
                        <a:rPr lang="en-US" b="0" i="1" smtClean="0">
                          <a:latin typeface="Cambria Math" panose="02040503050406030204" pitchFamily="18" charset="0"/>
                        </a:rPr>
                        <m:t> </m:t>
                      </m:r>
                    </m:oMath>
                  </m:oMathPara>
                </a14:m>
                <a:endParaRPr lang="en-US" dirty="0"/>
              </a:p>
              <a:p>
                <a:pPr marL="0" indent="0">
                  <a:buNone/>
                </a:pPr>
                <a:r>
                  <a:rPr lang="en-US" dirty="0"/>
                  <a:t>     </a:t>
                </a:r>
                <a:r>
                  <a:rPr lang="en-US" b="0" i="0" dirty="0">
                    <a:effectLst/>
                  </a:rPr>
                  <a:t>where </a:t>
                </a:r>
                <a14:m>
                  <m:oMath xmlns:m="http://schemas.openxmlformats.org/officeDocument/2006/math">
                    <m:sSub>
                      <m:sSubPr>
                        <m:ctrlPr>
                          <a:rPr lang="en-US" b="0" i="1" dirty="0" smtClean="0">
                            <a:effectLst/>
                            <a:latin typeface="Cambria Math" panose="02040503050406030204" pitchFamily="18" charset="0"/>
                          </a:rPr>
                        </m:ctrlPr>
                      </m:sSubPr>
                      <m:e>
                        <m:r>
                          <a:rPr lang="en-US" b="0" i="1" dirty="0" smtClean="0">
                            <a:effectLst/>
                            <a:latin typeface="Cambria Math" panose="02040503050406030204" pitchFamily="18" charset="0"/>
                          </a:rPr>
                          <m:t>𝑚</m:t>
                        </m:r>
                      </m:e>
                      <m:sub>
                        <m:r>
                          <a:rPr lang="en-US" b="0" i="1" dirty="0" smtClean="0">
                            <a:effectLst/>
                            <a:latin typeface="Cambria Math" panose="02040503050406030204" pitchFamily="18" charset="0"/>
                          </a:rPr>
                          <m:t>𝑖</m:t>
                        </m:r>
                      </m:sub>
                    </m:sSub>
                  </m:oMath>
                </a14:m>
                <a:r>
                  <a:rPr lang="en-US" b="0" i="0" dirty="0">
                    <a:effectLst/>
                  </a:rPr>
                  <a:t> represents the value in the </a:t>
                </a:r>
                <a14:m>
                  <m:oMath xmlns:m="http://schemas.openxmlformats.org/officeDocument/2006/math">
                    <m:sSup>
                      <m:sSupPr>
                        <m:ctrlPr>
                          <a:rPr lang="en-US" b="0" i="1" smtClean="0">
                            <a:effectLst/>
                            <a:latin typeface="Cambria Math" panose="02040503050406030204" pitchFamily="18" charset="0"/>
                          </a:rPr>
                        </m:ctrlPr>
                      </m:sSupPr>
                      <m:e>
                        <m:r>
                          <a:rPr lang="en-US" b="0" i="1" smtClean="0">
                            <a:effectLst/>
                            <a:latin typeface="Cambria Math" panose="02040503050406030204" pitchFamily="18" charset="0"/>
                          </a:rPr>
                          <m:t>𝑖</m:t>
                        </m:r>
                      </m:e>
                      <m:sup>
                        <m:r>
                          <a:rPr lang="en-US" b="0" i="1" smtClean="0">
                            <a:effectLst/>
                            <a:latin typeface="Cambria Math" panose="02040503050406030204" pitchFamily="18" charset="0"/>
                          </a:rPr>
                          <m:t>𝑡h</m:t>
                        </m:r>
                      </m:sup>
                    </m:sSup>
                  </m:oMath>
                </a14:m>
                <a:r>
                  <a:rPr lang="en-US" b="0" i="0" dirty="0">
                    <a:effectLst/>
                  </a:rPr>
                  <a:t> slot.</a:t>
                </a:r>
              </a:p>
            </p:txBody>
          </p:sp>
        </mc:Choice>
        <mc:Fallback xmlns="">
          <p:sp>
            <p:nvSpPr>
              <p:cNvPr id="3" name="Content Placeholder 2">
                <a:extLst>
                  <a:ext uri="{FF2B5EF4-FFF2-40B4-BE49-F238E27FC236}">
                    <a16:creationId xmlns:a16="http://schemas.microsoft.com/office/drawing/2014/main" id="{B934C04F-EFEA-EABB-E011-C5124E6FAFD3}"/>
                  </a:ext>
                </a:extLst>
              </p:cNvPr>
              <p:cNvSpPr>
                <a:spLocks noGrp="1" noRot="1" noChangeAspect="1" noMove="1" noResize="1" noEditPoints="1" noAdjustHandles="1" noChangeArrowheads="1" noChangeShapeType="1" noTextEdit="1"/>
              </p:cNvSpPr>
              <p:nvPr>
                <p:ph idx="1"/>
              </p:nvPr>
            </p:nvSpPr>
            <p:spPr>
              <a:blipFill>
                <a:blip r:embed="rId2"/>
                <a:stretch>
                  <a:fillRect l="-631" t="-1179"/>
                </a:stretch>
              </a:blipFill>
            </p:spPr>
            <p:txBody>
              <a:bodyPr/>
              <a:lstStyle/>
              <a:p>
                <a:r>
                  <a:rPr lang="LID4096">
                    <a:noFill/>
                  </a:rPr>
                  <a:t> </a:t>
                </a:r>
              </a:p>
            </p:txBody>
          </p:sp>
        </mc:Fallback>
      </mc:AlternateContent>
    </p:spTree>
    <p:extLst>
      <p:ext uri="{BB962C8B-B14F-4D97-AF65-F5344CB8AC3E}">
        <p14:creationId xmlns:p14="http://schemas.microsoft.com/office/powerpoint/2010/main" val="30726376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80108-9DF0-A350-02DF-714A838BA9D0}"/>
              </a:ext>
            </a:extLst>
          </p:cNvPr>
          <p:cNvSpPr>
            <a:spLocks noGrp="1"/>
          </p:cNvSpPr>
          <p:nvPr>
            <p:ph type="title"/>
          </p:nvPr>
        </p:nvSpPr>
        <p:spPr/>
        <p:txBody>
          <a:bodyPr/>
          <a:lstStyle/>
          <a:p>
            <a:r>
              <a:rPr lang="en-US" dirty="0"/>
              <a:t>Encryption</a:t>
            </a:r>
            <a:endParaRPr lang="LID4096"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EB8AA4-29B9-015F-7267-BD9F5C314165}"/>
                  </a:ext>
                </a:extLst>
              </p:cNvPr>
              <p:cNvSpPr>
                <a:spLocks noGrp="1"/>
              </p:cNvSpPr>
              <p:nvPr>
                <p:ph idx="1"/>
              </p:nvPr>
            </p:nvSpPr>
            <p:spPr/>
            <p:txBody>
              <a:bodyPr/>
              <a:lstStyle/>
              <a:p>
                <a:pPr marL="0" indent="0">
                  <a:buNone/>
                </a:pPr>
                <a:r>
                  <a:rPr lang="en-US" dirty="0"/>
                  <a:t>2. </a:t>
                </a:r>
                <a:r>
                  <a:rPr lang="en-US" u="sng" dirty="0"/>
                  <a:t>Adding Noise: </a:t>
                </a:r>
                <a:br>
                  <a:rPr lang="en-US" u="sng" dirty="0"/>
                </a:br>
                <a:r>
                  <a:rPr lang="en-US" dirty="0"/>
                  <a:t>To ensure security, noise is added to the polynomial representation. This noise makes it difficult for attackers to analyze the encrypted data and gain information about the original plaintext. </a:t>
                </a:r>
              </a:p>
              <a:p>
                <a:pPr marL="0" indent="0">
                  <a:buNone/>
                </a:pPr>
                <a:r>
                  <a:rPr lang="en-US" dirty="0"/>
                  <a:t>3. </a:t>
                </a:r>
                <a:r>
                  <a:rPr lang="en-US" u="sng" dirty="0"/>
                  <a:t>Encryption: </a:t>
                </a:r>
                <a:br>
                  <a:rPr lang="en-US" dirty="0"/>
                </a:br>
                <a:r>
                  <a:rPr lang="en-US" dirty="0"/>
                  <a:t>The noisy polynomial is then encrypted using the public key. The resulting ciphertext is denoted as </a:t>
                </a:r>
                <a14:m>
                  <m:oMath xmlns:m="http://schemas.openxmlformats.org/officeDocument/2006/math">
                    <m:r>
                      <a:rPr lang="en-US" i="1" dirty="0" smtClean="0">
                        <a:latin typeface="Cambria Math" panose="02040503050406030204" pitchFamily="18" charset="0"/>
                      </a:rPr>
                      <m:t>𝑐</m:t>
                    </m:r>
                    <m:r>
                      <a:rPr lang="en-US" i="1" dirty="0" smtClean="0">
                        <a:latin typeface="Cambria Math" panose="02040503050406030204" pitchFamily="18" charset="0"/>
                      </a:rPr>
                      <m:t>(</m:t>
                    </m:r>
                    <m:r>
                      <a:rPr lang="en-US" i="1" dirty="0" smtClean="0">
                        <a:latin typeface="Cambria Math" panose="02040503050406030204" pitchFamily="18" charset="0"/>
                      </a:rPr>
                      <m:t>𝑋</m:t>
                    </m:r>
                    <m:r>
                      <a:rPr lang="en-US" i="1" dirty="0" smtClean="0">
                        <a:latin typeface="Cambria Math" panose="02040503050406030204" pitchFamily="18" charset="0"/>
                      </a:rPr>
                      <m:t>) </m:t>
                    </m:r>
                  </m:oMath>
                </a14:m>
                <a:r>
                  <a:rPr lang="en-US" dirty="0"/>
                  <a:t>and is a polynomial in the polynomial ring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𝑞</m:t>
                        </m:r>
                      </m:sub>
                    </m:sSub>
                  </m:oMath>
                </a14:m>
                <a:r>
                  <a:rPr lang="en-US" dirty="0"/>
                  <a:t>.</a:t>
                </a:r>
                <a:endParaRPr lang="LID4096" dirty="0"/>
              </a:p>
            </p:txBody>
          </p:sp>
        </mc:Choice>
        <mc:Fallback xmlns="">
          <p:sp>
            <p:nvSpPr>
              <p:cNvPr id="3" name="Content Placeholder 2">
                <a:extLst>
                  <a:ext uri="{FF2B5EF4-FFF2-40B4-BE49-F238E27FC236}">
                    <a16:creationId xmlns:a16="http://schemas.microsoft.com/office/drawing/2014/main" id="{4AEB8AA4-29B9-015F-7267-BD9F5C314165}"/>
                  </a:ext>
                </a:extLst>
              </p:cNvPr>
              <p:cNvSpPr>
                <a:spLocks noGrp="1" noRot="1" noChangeAspect="1" noMove="1" noResize="1" noEditPoints="1" noAdjustHandles="1" noChangeArrowheads="1" noChangeShapeType="1" noTextEdit="1"/>
              </p:cNvSpPr>
              <p:nvPr>
                <p:ph idx="1"/>
              </p:nvPr>
            </p:nvSpPr>
            <p:spPr>
              <a:blipFill>
                <a:blip r:embed="rId2"/>
                <a:stretch>
                  <a:fillRect l="-631" t="-1179" r="-710"/>
                </a:stretch>
              </a:blipFill>
            </p:spPr>
            <p:txBody>
              <a:bodyPr/>
              <a:lstStyle/>
              <a:p>
                <a:r>
                  <a:rPr lang="LID4096">
                    <a:noFill/>
                  </a:rPr>
                  <a:t> </a:t>
                </a:r>
              </a:p>
            </p:txBody>
          </p:sp>
        </mc:Fallback>
      </mc:AlternateContent>
    </p:spTree>
    <p:extLst>
      <p:ext uri="{BB962C8B-B14F-4D97-AF65-F5344CB8AC3E}">
        <p14:creationId xmlns:p14="http://schemas.microsoft.com/office/powerpoint/2010/main" val="1411479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A21C72-692C-49FD-9EB4-DDDDDEBD4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75405" y="950977"/>
            <a:ext cx="9041190" cy="4956047"/>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BAF941A-6830-47A3-B63C-7C7B66AEA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380" y="624518"/>
            <a:ext cx="2157984" cy="2157984"/>
          </a:xfrm>
          <a:prstGeom prst="ellipse">
            <a:avLst/>
          </a:prstGeom>
          <a:solidFill>
            <a:srgbClr val="404040"/>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640A00-51C1-A526-B415-44A1BF1E82EF}"/>
              </a:ext>
            </a:extLst>
          </p:cNvPr>
          <p:cNvSpPr>
            <a:spLocks noGrp="1"/>
          </p:cNvSpPr>
          <p:nvPr>
            <p:ph type="title"/>
          </p:nvPr>
        </p:nvSpPr>
        <p:spPr>
          <a:xfrm>
            <a:off x="796972" y="789110"/>
            <a:ext cx="1828800" cy="1828800"/>
          </a:xfrm>
          <a:prstGeom prst="ellipse">
            <a:avLst/>
          </a:prstGeom>
          <a:noFill/>
          <a:ln>
            <a:solidFill>
              <a:srgbClr val="FFFFFF"/>
            </a:solidFill>
          </a:ln>
        </p:spPr>
        <p:txBody>
          <a:bodyPr vert="horz" lIns="182880" tIns="182880" rIns="182880" bIns="182880" rtlCol="0" anchor="ctr">
            <a:normAutofit/>
          </a:bodyPr>
          <a:lstStyle/>
          <a:p>
            <a:r>
              <a:rPr lang="en-US" sz="1100" dirty="0">
                <a:solidFill>
                  <a:srgbClr val="FFFFFF"/>
                </a:solidFill>
              </a:rPr>
              <a:t>Our proposal</a:t>
            </a:r>
          </a:p>
        </p:txBody>
      </p:sp>
      <p:sp>
        <p:nvSpPr>
          <p:cNvPr id="4" name="Content Placeholder 3">
            <a:extLst>
              <a:ext uri="{FF2B5EF4-FFF2-40B4-BE49-F238E27FC236}">
                <a16:creationId xmlns:a16="http://schemas.microsoft.com/office/drawing/2014/main" id="{A6CBD9FD-3039-0D23-CBF6-9B11484EF18E}"/>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D5CD63B6-C22D-9CCE-F813-EF4F8A865E0E}"/>
              </a:ext>
            </a:extLst>
          </p:cNvPr>
          <p:cNvPicPr>
            <a:picLocks noChangeAspect="1"/>
          </p:cNvPicPr>
          <p:nvPr/>
        </p:nvPicPr>
        <p:blipFill>
          <a:blip r:embed="rId2"/>
          <a:stretch>
            <a:fillRect/>
          </a:stretch>
        </p:blipFill>
        <p:spPr>
          <a:xfrm>
            <a:off x="2852970" y="1396328"/>
            <a:ext cx="7701018" cy="4065344"/>
          </a:xfrm>
          <a:prstGeom prst="rect">
            <a:avLst/>
          </a:prstGeom>
        </p:spPr>
      </p:pic>
    </p:spTree>
    <p:extLst>
      <p:ext uri="{BB962C8B-B14F-4D97-AF65-F5344CB8AC3E}">
        <p14:creationId xmlns:p14="http://schemas.microsoft.com/office/powerpoint/2010/main" val="38452047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FA21C72-692C-49FD-9EB4-DDDDDEBD4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75405" y="950977"/>
            <a:ext cx="9041190" cy="4956047"/>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D279B1E4-9DA2-7A05-7966-66807028F710}"/>
              </a:ext>
            </a:extLst>
          </p:cNvPr>
          <p:cNvPicPr>
            <a:picLocks noGrp="1" noChangeAspect="1"/>
          </p:cNvPicPr>
          <p:nvPr>
            <p:ph idx="1"/>
          </p:nvPr>
        </p:nvPicPr>
        <p:blipFill>
          <a:blip r:embed="rId2"/>
          <a:stretch>
            <a:fillRect/>
          </a:stretch>
        </p:blipFill>
        <p:spPr>
          <a:xfrm>
            <a:off x="3077163" y="1030986"/>
            <a:ext cx="6707732" cy="4796028"/>
          </a:xfrm>
          <a:prstGeom prst="rect">
            <a:avLst/>
          </a:prstGeom>
        </p:spPr>
      </p:pic>
      <p:sp>
        <p:nvSpPr>
          <p:cNvPr id="14" name="Oval 13">
            <a:extLst>
              <a:ext uri="{FF2B5EF4-FFF2-40B4-BE49-F238E27FC236}">
                <a16:creationId xmlns:a16="http://schemas.microsoft.com/office/drawing/2014/main" id="{FBAF941A-6830-47A3-B63C-7C7B66AEA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380" y="624518"/>
            <a:ext cx="2157984" cy="2157984"/>
          </a:xfrm>
          <a:prstGeom prst="ellipse">
            <a:avLst/>
          </a:prstGeom>
          <a:solidFill>
            <a:srgbClr val="404040"/>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640A00-51C1-A526-B415-44A1BF1E82EF}"/>
              </a:ext>
            </a:extLst>
          </p:cNvPr>
          <p:cNvSpPr>
            <a:spLocks noGrp="1"/>
          </p:cNvSpPr>
          <p:nvPr>
            <p:ph type="title"/>
          </p:nvPr>
        </p:nvSpPr>
        <p:spPr>
          <a:xfrm>
            <a:off x="796972" y="789110"/>
            <a:ext cx="1828800" cy="1828800"/>
          </a:xfrm>
          <a:prstGeom prst="ellipse">
            <a:avLst/>
          </a:prstGeom>
          <a:noFill/>
          <a:ln>
            <a:solidFill>
              <a:srgbClr val="FFFFFF"/>
            </a:solidFill>
          </a:ln>
        </p:spPr>
        <p:txBody>
          <a:bodyPr vert="horz" lIns="182880" tIns="182880" rIns="182880" bIns="182880" rtlCol="0" anchor="ctr">
            <a:normAutofit/>
          </a:bodyPr>
          <a:lstStyle/>
          <a:p>
            <a:r>
              <a:rPr lang="en-US" sz="1100">
                <a:solidFill>
                  <a:srgbClr val="FFFFFF"/>
                </a:solidFill>
              </a:rPr>
              <a:t>Our proposal</a:t>
            </a:r>
          </a:p>
        </p:txBody>
      </p:sp>
    </p:spTree>
    <p:extLst>
      <p:ext uri="{BB962C8B-B14F-4D97-AF65-F5344CB8AC3E}">
        <p14:creationId xmlns:p14="http://schemas.microsoft.com/office/powerpoint/2010/main" val="30899493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40A00-51C1-A526-B415-44A1BF1E82EF}"/>
              </a:ext>
            </a:extLst>
          </p:cNvPr>
          <p:cNvSpPr>
            <a:spLocks noGrp="1"/>
          </p:cNvSpPr>
          <p:nvPr>
            <p:ph type="title"/>
          </p:nvPr>
        </p:nvSpPr>
        <p:spPr>
          <a:xfrm>
            <a:off x="2030606" y="183250"/>
            <a:ext cx="7729728" cy="1188720"/>
          </a:xfrm>
        </p:spPr>
        <p:txBody>
          <a:bodyPr/>
          <a:lstStyle/>
          <a:p>
            <a:r>
              <a:rPr lang="en-US" dirty="0"/>
              <a:t>Brief explanation</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0FB80163-E80D-7E8A-E8B1-FE20F6721152}"/>
                  </a:ext>
                </a:extLst>
              </p:cNvPr>
              <p:cNvSpPr>
                <a:spLocks noGrp="1"/>
              </p:cNvSpPr>
              <p:nvPr>
                <p:ph idx="1"/>
              </p:nvPr>
            </p:nvSpPr>
            <p:spPr>
              <a:xfrm>
                <a:off x="745331" y="1639029"/>
                <a:ext cx="10701337" cy="4800599"/>
              </a:xfrm>
            </p:spPr>
            <p:txBody>
              <a:bodyPr>
                <a:normAutofit fontScale="92500"/>
              </a:bodyPr>
              <a:lstStyle/>
              <a:p>
                <a:r>
                  <a:rPr lang="en-US" dirty="0"/>
                  <a:t>Firstly, each client gets the same CKKS key from the encryption unit in each iteration , then each client calculates its own e-step and its own intermediate step by calculating its local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sub>
                    </m:sSub>
                  </m:oMath>
                </a14:m>
                <a:r>
                  <a:rPr lang="en-US" dirty="0"/>
                  <a:t> and flattening them to allow encryption,</a:t>
                </a:r>
                <a:br>
                  <a:rPr lang="en-US" dirty="0"/>
                </a:br>
                <a:r>
                  <a:rPr lang="en-US" dirty="0"/>
                  <a:t>then each client adds the number of data vectors it possesses to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oMath>
                </a14:m>
                <a:r>
                  <a:rPr lang="en-US" dirty="0"/>
                  <a:t> vector , encrypts them all then sends them to the server. </a:t>
                </a:r>
              </a:p>
              <a:p>
                <a:r>
                  <a:rPr lang="en-US" dirty="0"/>
                  <a:t>The server gets all honest nodes' data then adds them using the property of FHE of addition then sends them back to each client .</a:t>
                </a:r>
              </a:p>
              <a:p>
                <a:r>
                  <a:rPr lang="en-US" dirty="0"/>
                  <a:t>Each client then decrypts the data and proceeds to calculate the global updates to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m:t>
                    </m:r>
                    <m:r>
                      <m:rPr>
                        <m:sty m:val="p"/>
                      </m:rPr>
                      <a:rPr lang="en-US" b="0" i="0" smtClean="0">
                        <a:latin typeface="Cambria Math" panose="02040503050406030204" pitchFamily="18" charset="0"/>
                      </a:rPr>
                      <m:t>Σ</m:t>
                    </m:r>
                    <m:r>
                      <a:rPr lang="en-US" b="0" i="1" smtClean="0">
                        <a:latin typeface="Cambria Math" panose="02040503050406030204" pitchFamily="18" charset="0"/>
                      </a:rPr>
                      <m:t>,</m:t>
                    </m:r>
                    <m:r>
                      <a:rPr lang="en-US" b="0" i="1" smtClean="0">
                        <a:latin typeface="Cambria Math" panose="02040503050406030204" pitchFamily="18" charset="0"/>
                      </a:rPr>
                      <m:t>𝜋</m:t>
                    </m:r>
                  </m:oMath>
                </a14:m>
                <a:r>
                  <a:rPr lang="en-US" dirty="0"/>
                  <a:t> with the following equations :</a:t>
                </a:r>
              </a:p>
              <a:p>
                <a:pPr lvl="2"/>
                <a14:m>
                  <m:oMath xmlns:m="http://schemas.openxmlformats.org/officeDocument/2006/math">
                    <m:sSub>
                      <m:sSubPr>
                        <m:ctrlPr>
                          <a:rPr lang="en-US" b="0" i="1" smtClean="0">
                            <a:latin typeface="Cambria Math" panose="02040503050406030204" pitchFamily="18" charset="0"/>
                          </a:rPr>
                        </m:ctrlPr>
                      </m:sSubPr>
                      <m:e>
                        <m:r>
                          <m:rPr>
                            <m:sty m:val="p"/>
                          </m:rPr>
                          <a:rPr lang="en-US" b="0" i="1" smtClean="0">
                            <a:latin typeface="Cambria Math" panose="02040503050406030204" pitchFamily="18" charset="0"/>
                          </a:rPr>
                          <m:t>n</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e>
                    </m:d>
                    <m:r>
                      <a:rPr lang="en-US" b="0" i="1" smtClean="0">
                        <a:latin typeface="Cambria Math" panose="02040503050406030204" pitchFamily="18" charset="0"/>
                      </a:rPr>
                      <m:t> , </m:t>
                    </m:r>
                    <m:r>
                      <a:rPr lang="en-US" b="0" i="1" smtClean="0">
                        <a:latin typeface="Cambria Math" panose="02040503050406030204" pitchFamily="18" charset="0"/>
                      </a:rPr>
                      <m:t>𝑘</m:t>
                    </m:r>
                    <m:r>
                      <a:rPr lang="en-US" b="0" i="1" smtClean="0">
                        <a:latin typeface="Cambria Math" panose="02040503050406030204" pitchFamily="18" charset="0"/>
                      </a:rPr>
                      <m:t>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h</m:t>
                    </m:r>
                    <m:r>
                      <a:rPr lang="en-US" b="0" i="1" smtClean="0">
                        <a:latin typeface="Cambria Math" panose="02040503050406030204" pitchFamily="18" charset="0"/>
                      </a:rPr>
                      <m:t>𝑒</m:t>
                    </m:r>
                    <m:r>
                      <a:rPr lang="en-US" b="0" i="1" smtClean="0">
                        <a:latin typeface="Cambria Math" panose="02040503050406030204" pitchFamily="18" charset="0"/>
                      </a:rPr>
                      <m:t> </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𝑐𝑙𝑢𝑠𝑡𝑒𝑟𝑠</m:t>
                    </m:r>
                  </m:oMath>
                </a14:m>
                <a:endParaRPr lang="en-US" dirty="0"/>
              </a:p>
              <a:p>
                <a:pPr lvl="2"/>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𝛽</m:t>
                        </m:r>
                      </m:e>
                      <m:sub>
                        <m:r>
                          <a:rPr lang="en-US" b="0" i="1" smtClean="0">
                            <a:latin typeface="Cambria Math" panose="02040503050406030204" pitchFamily="18" charset="0"/>
                          </a:rPr>
                          <m:t>𝑗</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𝜋</m:t>
                        </m:r>
                      </m:e>
                      <m:sub>
                        <m:r>
                          <a:rPr lang="en-US" b="0" i="1" smtClean="0">
                            <a:latin typeface="Cambria Math" panose="02040503050406030204" pitchFamily="18" charset="0"/>
                          </a:rPr>
                          <m:t>𝑗</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1</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𝑗</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𝑐</m:t>
                            </m:r>
                          </m:sub>
                        </m:sSub>
                      </m:den>
                    </m:f>
                  </m:oMath>
                </a14:m>
                <a:endParaRPr lang="en-US" b="0" dirty="0"/>
              </a:p>
              <a:p>
                <a:pPr lvl="2"/>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𝜇</m:t>
                        </m:r>
                      </m:e>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1</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𝑗</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𝑗</m:t>
                            </m:r>
                          </m:sub>
                        </m:sSub>
                      </m:den>
                    </m:f>
                  </m:oMath>
                </a14:m>
                <a:endParaRPr lang="en-US" b="0" dirty="0"/>
              </a:p>
              <a:p>
                <a:pPr lvl="2"/>
                <a14:m>
                  <m:oMath xmlns:m="http://schemas.openxmlformats.org/officeDocument/2006/math">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Σ</m:t>
                        </m:r>
                      </m:e>
                      <m:sub>
                        <m:r>
                          <a:rPr lang="en-US" b="0" i="1" smtClean="0">
                            <a:latin typeface="Cambria Math" panose="02040503050406030204" pitchFamily="18" charset="0"/>
                          </a:rPr>
                          <m:t>𝑗</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1</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𝑗</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𝑗</m:t>
                            </m:r>
                          </m:sub>
                        </m:sSub>
                      </m:den>
                    </m:f>
                  </m:oMath>
                </a14:m>
                <a:endParaRPr lang="en-US" dirty="0"/>
              </a:p>
              <a:p>
                <a:pPr lvl="2"/>
                <a:r>
                  <a:rPr lang="en-US" dirty="0"/>
                  <a:t>Thus, finishing the m-step.</a:t>
                </a:r>
              </a:p>
            </p:txBody>
          </p:sp>
        </mc:Choice>
        <mc:Fallback>
          <p:sp>
            <p:nvSpPr>
              <p:cNvPr id="4" name="Content Placeholder 3">
                <a:extLst>
                  <a:ext uri="{FF2B5EF4-FFF2-40B4-BE49-F238E27FC236}">
                    <a16:creationId xmlns:a16="http://schemas.microsoft.com/office/drawing/2014/main" id="{0FB80163-E80D-7E8A-E8B1-FE20F6721152}"/>
                  </a:ext>
                </a:extLst>
              </p:cNvPr>
              <p:cNvSpPr>
                <a:spLocks noGrp="1" noRot="1" noChangeAspect="1" noMove="1" noResize="1" noEditPoints="1" noAdjustHandles="1" noChangeArrowheads="1" noChangeShapeType="1" noTextEdit="1"/>
              </p:cNvSpPr>
              <p:nvPr>
                <p:ph idx="1"/>
              </p:nvPr>
            </p:nvSpPr>
            <p:spPr>
              <a:xfrm>
                <a:off x="745331" y="1639029"/>
                <a:ext cx="10701337" cy="4800599"/>
              </a:xfrm>
              <a:blipFill>
                <a:blip r:embed="rId2"/>
                <a:stretch>
                  <a:fillRect l="-285" t="-508" r="-854"/>
                </a:stretch>
              </a:blipFill>
            </p:spPr>
            <p:txBody>
              <a:bodyPr/>
              <a:lstStyle/>
              <a:p>
                <a:r>
                  <a:rPr lang="en-US">
                    <a:noFill/>
                  </a:rPr>
                  <a:t> </a:t>
                </a:r>
              </a:p>
            </p:txBody>
          </p:sp>
        </mc:Fallback>
      </mc:AlternateContent>
    </p:spTree>
    <p:extLst>
      <p:ext uri="{BB962C8B-B14F-4D97-AF65-F5344CB8AC3E}">
        <p14:creationId xmlns:p14="http://schemas.microsoft.com/office/powerpoint/2010/main" val="19765101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40A00-51C1-A526-B415-44A1BF1E82EF}"/>
              </a:ext>
            </a:extLst>
          </p:cNvPr>
          <p:cNvSpPr>
            <a:spLocks noGrp="1"/>
          </p:cNvSpPr>
          <p:nvPr>
            <p:ph type="title"/>
          </p:nvPr>
        </p:nvSpPr>
        <p:spPr>
          <a:xfrm>
            <a:off x="2030606" y="183250"/>
            <a:ext cx="7729728" cy="1188720"/>
          </a:xfrm>
        </p:spPr>
        <p:txBody>
          <a:bodyPr/>
          <a:lstStyle/>
          <a:p>
            <a:r>
              <a:rPr lang="en-US" dirty="0"/>
              <a:t>initialization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FB80163-E80D-7E8A-E8B1-FE20F6721152}"/>
                  </a:ext>
                </a:extLst>
              </p:cNvPr>
              <p:cNvSpPr>
                <a:spLocks noGrp="1"/>
              </p:cNvSpPr>
              <p:nvPr>
                <p:ph idx="1"/>
              </p:nvPr>
            </p:nvSpPr>
            <p:spPr>
              <a:xfrm>
                <a:off x="2030606" y="1639030"/>
                <a:ext cx="8759314" cy="4664952"/>
              </a:xfrm>
            </p:spPr>
            <p:txBody>
              <a:bodyPr>
                <a:normAutofit/>
              </a:bodyPr>
              <a:lstStyle/>
              <a:p>
                <a:r>
                  <a:rPr lang="en-US" dirty="0"/>
                  <a:t>Each component is initialized with :</a:t>
                </a:r>
              </a:p>
              <a:p>
                <a:pPr lvl="1"/>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Σ</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𝑤𝑖𝑡h</m:t>
                    </m:r>
                    <m:r>
                      <a:rPr lang="en-US" b="0" i="1" smtClean="0">
                        <a:latin typeface="Cambria Math" panose="02040503050406030204" pitchFamily="18" charset="0"/>
                      </a:rPr>
                      <m:t>  </m:t>
                    </m:r>
                    <m:r>
                      <a:rPr lang="en-US" b="0" i="1" smtClean="0">
                        <a:latin typeface="Cambria Math" panose="02040503050406030204" pitchFamily="18" charset="0"/>
                      </a:rPr>
                      <m:t>𝑎𝑛</m:t>
                    </m:r>
                    <m:r>
                      <a:rPr lang="en-US" b="0" i="1" smtClean="0">
                        <a:latin typeface="Cambria Math" panose="02040503050406030204" pitchFamily="18" charset="0"/>
                      </a:rPr>
                      <m:t> </m:t>
                    </m:r>
                    <m:r>
                      <a:rPr lang="en-US" b="0" i="1" smtClean="0">
                        <a:latin typeface="Cambria Math" panose="02040503050406030204" pitchFamily="18" charset="0"/>
                      </a:rPr>
                      <m:t>𝑎𝑟𝑟𝑎𝑦</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𝑑𝑖𝑔𝑎𝑜𝑛𝑎𝑙</m:t>
                    </m:r>
                    <m:r>
                      <a:rPr lang="en-US" b="0" i="1" smtClean="0">
                        <a:latin typeface="Cambria Math" panose="02040503050406030204" pitchFamily="18" charset="0"/>
                      </a:rPr>
                      <m:t> </m:t>
                    </m:r>
                    <m:r>
                      <a:rPr lang="en-US" b="0" i="1" smtClean="0">
                        <a:latin typeface="Cambria Math" panose="02040503050406030204" pitchFamily="18" charset="0"/>
                      </a:rPr>
                      <m:t>𝑚𝑎𝑡𝑟𝑖𝑐𝑒𝑠</m:t>
                    </m:r>
                    <m:r>
                      <a:rPr lang="en-US" b="0" i="1" smtClean="0">
                        <a:latin typeface="Cambria Math" panose="02040503050406030204" pitchFamily="18" charset="0"/>
                      </a:rPr>
                      <m:t> </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𝑖</m:t>
                        </m:r>
                      </m:sub>
                    </m:sSub>
                    <m:r>
                      <a:rPr lang="en-US" b="0" i="1" smtClean="0">
                        <a:latin typeface="Cambria Math" panose="02040503050406030204" pitchFamily="18" charset="0"/>
                      </a:rPr>
                      <m:t> </m:t>
                    </m:r>
                  </m:oMath>
                </a14:m>
                <a:r>
                  <a:rPr lang="en-US" b="0" dirty="0"/>
                  <a:t> </a:t>
                </a:r>
                <a14:m>
                  <m:oMath xmlns:m="http://schemas.openxmlformats.org/officeDocument/2006/math">
                    <m:r>
                      <a:rPr lang="en-US" b="0" i="1" dirty="0" smtClean="0">
                        <a:latin typeface="Cambria Math" panose="02040503050406030204" pitchFamily="18" charset="0"/>
                      </a:rPr>
                      <m:t>𝑤𝑖𝑡h</m:t>
                    </m:r>
                    <m:r>
                      <a:rPr lang="en-US" b="0" i="1" dirty="0" smtClean="0">
                        <a:latin typeface="Cambria Math" panose="02040503050406030204" pitchFamily="18" charset="0"/>
                      </a:rPr>
                      <m:t> </m:t>
                    </m:r>
                    <m:r>
                      <a:rPr lang="en-US" b="0" i="1" dirty="0" smtClean="0">
                        <a:latin typeface="Cambria Math" panose="02040503050406030204" pitchFamily="18" charset="0"/>
                      </a:rPr>
                      <m:t>𝑎𝑛</m:t>
                    </m:r>
                    <m:r>
                      <a:rPr lang="en-US" b="0" i="1" dirty="0" smtClean="0">
                        <a:latin typeface="Cambria Math" panose="02040503050406030204" pitchFamily="18" charset="0"/>
                      </a:rPr>
                      <m:t> </m:t>
                    </m:r>
                    <m:r>
                      <a:rPr lang="en-US" b="0" i="1" dirty="0" smtClean="0">
                        <a:latin typeface="Cambria Math" panose="02040503050406030204" pitchFamily="18" charset="0"/>
                      </a:rPr>
                      <m:t>𝑎𝑟𝑟𝑎𝑦</m:t>
                    </m:r>
                    <m:r>
                      <a:rPr lang="en-US" b="0" i="1" dirty="0" smtClean="0">
                        <a:latin typeface="Cambria Math" panose="02040503050406030204" pitchFamily="18" charset="0"/>
                      </a:rPr>
                      <m:t> </m:t>
                    </m:r>
                    <m:r>
                      <a:rPr lang="en-US" b="0" i="1" dirty="0" smtClean="0">
                        <a:latin typeface="Cambria Math" panose="02040503050406030204" pitchFamily="18" charset="0"/>
                      </a:rPr>
                      <m:t>𝑜𝑓</m:t>
                    </m:r>
                    <m:r>
                      <a:rPr lang="en-US" b="0" i="1" dirty="0" smtClean="0">
                        <a:latin typeface="Cambria Math" panose="02040503050406030204" pitchFamily="18" charset="0"/>
                      </a:rPr>
                      <m:t> </m:t>
                    </m:r>
                    <m:r>
                      <a:rPr lang="en-US" b="0" i="1" dirty="0" smtClean="0">
                        <a:latin typeface="Cambria Math" panose="02040503050406030204" pitchFamily="18" charset="0"/>
                      </a:rPr>
                      <m:t>𝑟𝑎𝑛𝑑𝑜𝑚</m:t>
                    </m:r>
                    <m:r>
                      <a:rPr lang="en-US" b="0" i="1" dirty="0" smtClean="0">
                        <a:latin typeface="Cambria Math" panose="02040503050406030204" pitchFamily="18" charset="0"/>
                      </a:rPr>
                      <m:t> </m:t>
                    </m:r>
                    <m:r>
                      <a:rPr lang="en-US" b="0" i="1" dirty="0" smtClean="0">
                        <a:latin typeface="Cambria Math" panose="02040503050406030204" pitchFamily="18" charset="0"/>
                      </a:rPr>
                      <m:t>𝑚𝑒𝑎𝑛𝑠</m:t>
                    </m:r>
                  </m:oMath>
                </a14:m>
                <a:endParaRPr lang="en-US" b="0" dirty="0"/>
              </a:p>
              <a:p>
                <a:pPr lvl="1"/>
                <a14:m>
                  <m:oMath xmlns:m="http://schemas.openxmlformats.org/officeDocument/2006/math">
                    <m:r>
                      <a:rPr lang="en-US" b="0" i="1" smtClean="0">
                        <a:latin typeface="Cambria Math" panose="02040503050406030204" pitchFamily="18" charset="0"/>
                      </a:rPr>
                      <m:t>𝜋</m:t>
                    </m:r>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r>
                      <a:rPr lang="en-US" b="0" i="1" smtClean="0">
                        <a:latin typeface="Cambria Math" panose="02040503050406030204" pitchFamily="18" charset="0"/>
                      </a:rPr>
                      <m:t>𝛽</m:t>
                    </m:r>
                    <m:r>
                      <a:rPr lang="en-US" b="0" i="1" smtClean="0">
                        <a:latin typeface="Cambria Math" panose="02040503050406030204" pitchFamily="18" charset="0"/>
                      </a:rPr>
                      <m:t> </m:t>
                    </m:r>
                    <m:r>
                      <a:rPr lang="en-US" b="0" i="1" smtClean="0">
                        <a:latin typeface="Cambria Math" panose="02040503050406030204" pitchFamily="18" charset="0"/>
                      </a:rPr>
                      <m:t>𝑤𝑖𝑡h</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𝑢𝑛𝑖𝑓𝑜𝑟𝑚</m:t>
                    </m:r>
                    <m:r>
                      <a:rPr lang="en-US" b="0" i="1" smtClean="0">
                        <a:latin typeface="Cambria Math" panose="02040503050406030204" pitchFamily="18" charset="0"/>
                      </a:rPr>
                      <m:t> </m:t>
                    </m:r>
                    <m:r>
                      <a:rPr lang="en-US" b="0" i="1" smtClean="0">
                        <a:latin typeface="Cambria Math" panose="02040503050406030204" pitchFamily="18" charset="0"/>
                      </a:rPr>
                      <m:t>𝑑𝑖𝑠𝑡𝑟𝑖𝑏𝑢𝑡𝑖𝑜𝑛</m:t>
                    </m:r>
                    <m:r>
                      <a:rPr lang="en-US" b="0" i="1" smtClean="0">
                        <a:latin typeface="Cambria Math" panose="02040503050406030204" pitchFamily="18" charset="0"/>
                      </a:rPr>
                      <m:t> </m:t>
                    </m:r>
                    <m:r>
                      <a:rPr lang="en-US" b="0" i="1" smtClean="0">
                        <a:latin typeface="Cambria Math" panose="02040503050406030204" pitchFamily="18" charset="0"/>
                      </a:rPr>
                      <m:t>𝑏𝑎𝑠𝑒𝑑</m:t>
                    </m:r>
                    <m:r>
                      <a:rPr lang="en-US" b="0" i="1" smtClean="0">
                        <a:latin typeface="Cambria Math" panose="02040503050406030204" pitchFamily="18" charset="0"/>
                      </a:rPr>
                      <m:t> </m:t>
                    </m:r>
                    <m:r>
                      <a:rPr lang="en-US" b="0" i="1" smtClean="0">
                        <a:latin typeface="Cambria Math" panose="02040503050406030204" pitchFamily="18" charset="0"/>
                      </a:rPr>
                      <m:t>𝑜𝑛</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𝑐𝑙𝑢𝑠𝑡𝑒𝑟𝑠</m:t>
                    </m:r>
                  </m:oMath>
                </a14:m>
                <a:endParaRPr lang="en-US" b="0" dirty="0"/>
              </a:p>
              <a:p>
                <a:pPr lvl="1"/>
                <a:endParaRPr lang="en-US" dirty="0"/>
              </a:p>
              <a:p>
                <a:r>
                  <a:rPr lang="en-US" b="0" dirty="0"/>
                  <a:t>Some initialization methods that we see fit for this algorithm :</a:t>
                </a:r>
              </a:p>
              <a:p>
                <a:pPr lvl="1"/>
                <a:r>
                  <a:rPr lang="en-US" dirty="0"/>
                  <a:t>Each node (client) preprocesses the data with the expectation maximization algorithm on its local data with a stopping criteria of an </a:t>
                </a:r>
                <a14:m>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b="0" i="1" smtClean="0">
                        <a:latin typeface="Cambria Math" panose="02040503050406030204" pitchFamily="18" charset="0"/>
                      </a:rPr>
                      <m:t>𝑙𝑖𝑘𝑒𝑙𝑖h𝑜𝑜𝑑</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b="0" i="1" smtClean="0">
                        <a:latin typeface="Cambria Math" panose="02040503050406030204" pitchFamily="18" charset="0"/>
                      </a:rPr>
                      <m:t>𝑙𝑖𝑘𝑒𝑙𝑖h𝑜𝑜𝑑</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−1</m:t>
                        </m:r>
                      </m:e>
                    </m:d>
                    <m:r>
                      <a:rPr lang="en-US" b="0" i="1" smtClean="0">
                        <a:latin typeface="Cambria Math" panose="02040503050406030204" pitchFamily="18" charset="0"/>
                      </a:rPr>
                      <m:t> </m:t>
                    </m:r>
                  </m:oMath>
                </a14:m>
                <a:r>
                  <a:rPr lang="en-US" b="0" dirty="0"/>
                  <a:t> with t as the iteration . </a:t>
                </a:r>
              </a:p>
              <a:p>
                <a:pPr lvl="1"/>
                <a:r>
                  <a:rPr lang="en-US" dirty="0"/>
                  <a:t>C</a:t>
                </a:r>
                <a:r>
                  <a:rPr lang="en-US" b="0" dirty="0"/>
                  <a:t>hoosing epsilon might is crucial for the precision of the global PPEM algorithm as it might be overfitting or under fitting and such preprocessing should be done when the natur</a:t>
                </a:r>
                <a:r>
                  <a:rPr lang="en-US" dirty="0"/>
                  <a:t>e of the data is known.</a:t>
                </a:r>
                <a:endParaRPr lang="en-US" b="0" dirty="0"/>
              </a:p>
              <a:p>
                <a:pPr lvl="1"/>
                <a:endParaRPr lang="en-US" b="0" dirty="0"/>
              </a:p>
            </p:txBody>
          </p:sp>
        </mc:Choice>
        <mc:Fallback xmlns="">
          <p:sp>
            <p:nvSpPr>
              <p:cNvPr id="4" name="Content Placeholder 3">
                <a:extLst>
                  <a:ext uri="{FF2B5EF4-FFF2-40B4-BE49-F238E27FC236}">
                    <a16:creationId xmlns:a16="http://schemas.microsoft.com/office/drawing/2014/main" id="{0FB80163-E80D-7E8A-E8B1-FE20F6721152}"/>
                  </a:ext>
                </a:extLst>
              </p:cNvPr>
              <p:cNvSpPr>
                <a:spLocks noGrp="1" noRot="1" noChangeAspect="1" noMove="1" noResize="1" noEditPoints="1" noAdjustHandles="1" noChangeArrowheads="1" noChangeShapeType="1" noTextEdit="1"/>
              </p:cNvSpPr>
              <p:nvPr>
                <p:ph idx="1"/>
              </p:nvPr>
            </p:nvSpPr>
            <p:spPr>
              <a:xfrm>
                <a:off x="2030606" y="1639030"/>
                <a:ext cx="8759314" cy="4664952"/>
              </a:xfrm>
              <a:blipFill>
                <a:blip r:embed="rId2"/>
                <a:stretch>
                  <a:fillRect l="-418" t="-784" r="-348"/>
                </a:stretch>
              </a:blipFill>
            </p:spPr>
            <p:txBody>
              <a:bodyPr/>
              <a:lstStyle/>
              <a:p>
                <a:r>
                  <a:rPr lang="LID4096">
                    <a:noFill/>
                  </a:rPr>
                  <a:t> </a:t>
                </a:r>
              </a:p>
            </p:txBody>
          </p:sp>
        </mc:Fallback>
      </mc:AlternateContent>
    </p:spTree>
    <p:extLst>
      <p:ext uri="{BB962C8B-B14F-4D97-AF65-F5344CB8AC3E}">
        <p14:creationId xmlns:p14="http://schemas.microsoft.com/office/powerpoint/2010/main" val="8765372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40A00-51C1-A526-B415-44A1BF1E82EF}"/>
              </a:ext>
            </a:extLst>
          </p:cNvPr>
          <p:cNvSpPr>
            <a:spLocks noGrp="1"/>
          </p:cNvSpPr>
          <p:nvPr>
            <p:ph type="title"/>
          </p:nvPr>
        </p:nvSpPr>
        <p:spPr>
          <a:xfrm>
            <a:off x="2030606" y="183250"/>
            <a:ext cx="7729728" cy="1188720"/>
          </a:xfrm>
        </p:spPr>
        <p:txBody>
          <a:bodyPr/>
          <a:lstStyle/>
          <a:p>
            <a:r>
              <a:rPr lang="en-US" dirty="0"/>
              <a:t>Privacy</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FB80163-E80D-7E8A-E8B1-FE20F6721152}"/>
                  </a:ext>
                </a:extLst>
              </p:cNvPr>
              <p:cNvSpPr>
                <a:spLocks noGrp="1"/>
              </p:cNvSpPr>
              <p:nvPr>
                <p:ph idx="1"/>
              </p:nvPr>
            </p:nvSpPr>
            <p:spPr>
              <a:xfrm>
                <a:off x="2030606" y="1639030"/>
                <a:ext cx="8759314" cy="4664952"/>
              </a:xfrm>
            </p:spPr>
            <p:txBody>
              <a:bodyPr>
                <a:normAutofit/>
              </a:bodyPr>
              <a:lstStyle/>
              <a:p>
                <a:r>
                  <a:rPr lang="en-US" dirty="0"/>
                  <a:t>Using the same principals as when we showed the privacy concern for Federated EM algorithm, we get that for the server:</a:t>
                </a:r>
              </a:p>
              <a:p>
                <a:pPr lvl="8"/>
                <a14:m>
                  <m:oMath xmlns:m="http://schemas.openxmlformats.org/officeDocument/2006/math">
                    <m:r>
                      <a:rPr lang="en-US" b="0" i="1" smtClean="0">
                        <a:latin typeface="Cambria Math" panose="02040503050406030204" pitchFamily="18" charset="0"/>
                      </a:rPr>
                      <m:t>𝐼</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𝑒𝑛𝑐</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𝑖</m:t>
                                </m:r>
                              </m:sub>
                              <m:sup>
                                <m:r>
                                  <a:rPr lang="en-US" b="0" i="1" smtClean="0">
                                    <a:latin typeface="Cambria Math" panose="02040503050406030204" pitchFamily="18" charset="0"/>
                                  </a:rPr>
                                  <m:t>𝑡</m:t>
                                </m:r>
                              </m:sup>
                            </m:sSubSup>
                          </m:e>
                        </m:d>
                        <m:r>
                          <a:rPr lang="en-US" b="0" i="1" smtClean="0">
                            <a:latin typeface="Cambria Math" panose="02040503050406030204" pitchFamily="18" charset="0"/>
                          </a:rPr>
                          <m:t>,∑</m:t>
                        </m:r>
                        <m:r>
                          <a:rPr lang="en-US" b="0" i="1" smtClean="0">
                            <a:latin typeface="Cambria Math" panose="02040503050406030204" pitchFamily="18" charset="0"/>
                          </a:rPr>
                          <m:t>𝑒𝑛𝑐</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𝐵</m:t>
                                </m:r>
                              </m:e>
                              <m:sub>
                                <m:r>
                                  <a:rPr lang="en-US" b="0" i="1" smtClean="0">
                                    <a:latin typeface="Cambria Math" panose="02040503050406030204" pitchFamily="18" charset="0"/>
                                  </a:rPr>
                                  <m:t>𝑖</m:t>
                                </m:r>
                              </m:sub>
                              <m:sup>
                                <m:r>
                                  <a:rPr lang="en-US" b="0" i="1" smtClean="0">
                                    <a:latin typeface="Cambria Math" panose="02040503050406030204" pitchFamily="18" charset="0"/>
                                  </a:rPr>
                                  <m:t>𝑡</m:t>
                                </m:r>
                              </m:sup>
                            </m:sSubSup>
                          </m:e>
                        </m:d>
                        <m:r>
                          <a:rPr lang="en-US" b="0" i="1" smtClean="0">
                            <a:latin typeface="Cambria Math" panose="02040503050406030204" pitchFamily="18" charset="0"/>
                          </a:rPr>
                          <m:t>,∑</m:t>
                        </m:r>
                        <m:r>
                          <a:rPr lang="en-US" b="0" i="1" smtClean="0">
                            <a:latin typeface="Cambria Math" panose="02040503050406030204" pitchFamily="18" charset="0"/>
                          </a:rPr>
                          <m:t>𝑒𝑛𝑐</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𝐶</m:t>
                                </m:r>
                              </m:e>
                              <m:sub>
                                <m:r>
                                  <a:rPr lang="en-US" b="0" i="1" smtClean="0">
                                    <a:latin typeface="Cambria Math" panose="02040503050406030204" pitchFamily="18" charset="0"/>
                                  </a:rPr>
                                  <m:t>𝑖</m:t>
                                </m:r>
                              </m:sub>
                              <m:sup>
                                <m:r>
                                  <a:rPr lang="en-US" b="0" i="1" smtClean="0">
                                    <a:latin typeface="Cambria Math" panose="02040503050406030204" pitchFamily="18" charset="0"/>
                                  </a:rPr>
                                  <m:t>𝑡</m:t>
                                </m:r>
                              </m:sup>
                            </m:sSubSup>
                          </m:e>
                        </m:d>
                      </m:e>
                    </m:d>
                  </m:oMath>
                </a14:m>
                <a:endParaRPr lang="en-US" b="0" dirty="0"/>
              </a:p>
              <a:p>
                <a:pPr lvl="3"/>
                <a:r>
                  <a:rPr lang="en-US" b="0" dirty="0"/>
                  <a:t>With the additive property of CKKS we get :</a:t>
                </a:r>
              </a:p>
              <a:p>
                <a:pPr lvl="8"/>
                <a14:m>
                  <m:oMath xmlns:m="http://schemas.openxmlformats.org/officeDocument/2006/math">
                    <m:r>
                      <a:rPr lang="en-US" b="0" i="1" smtClean="0">
                        <a:latin typeface="Cambria Math" panose="02040503050406030204" pitchFamily="18" charset="0"/>
                      </a:rPr>
                      <m:t>𝐼</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𝑒𝑛𝑐</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i="1">
                                    <a:latin typeface="Cambria Math" panose="02040503050406030204" pitchFamily="18" charset="0"/>
                                  </a:rPr>
                                  <m:t>∑</m:t>
                                </m:r>
                                <m:r>
                                  <a:rPr lang="en-US" b="0" i="1" smtClean="0">
                                    <a:latin typeface="Cambria Math" panose="02040503050406030204" pitchFamily="18" charset="0"/>
                                  </a:rPr>
                                  <m:t>𝐴</m:t>
                                </m:r>
                              </m:e>
                              <m:sub>
                                <m:r>
                                  <a:rPr lang="en-US" b="0" i="1" smtClean="0">
                                    <a:latin typeface="Cambria Math" panose="02040503050406030204" pitchFamily="18" charset="0"/>
                                  </a:rPr>
                                  <m:t>𝑖</m:t>
                                </m:r>
                              </m:sub>
                              <m:sup>
                                <m:r>
                                  <a:rPr lang="en-US" b="0" i="1" smtClean="0">
                                    <a:latin typeface="Cambria Math" panose="02040503050406030204" pitchFamily="18" charset="0"/>
                                  </a:rPr>
                                  <m:t>𝑡</m:t>
                                </m:r>
                              </m:sup>
                            </m:sSubSup>
                          </m:e>
                        </m:d>
                        <m:r>
                          <a:rPr lang="en-US" b="0" i="1" smtClean="0">
                            <a:latin typeface="Cambria Math" panose="02040503050406030204" pitchFamily="18" charset="0"/>
                          </a:rPr>
                          <m:t>, </m:t>
                        </m:r>
                        <m:r>
                          <a:rPr lang="en-US" b="0" i="1" smtClean="0">
                            <a:latin typeface="Cambria Math" panose="02040503050406030204" pitchFamily="18" charset="0"/>
                          </a:rPr>
                          <m:t>𝑒𝑛𝑐</m:t>
                        </m:r>
                        <m:d>
                          <m:dPr>
                            <m:ctrlPr>
                              <a:rPr lang="en-US" b="0" i="1" smtClean="0">
                                <a:latin typeface="Cambria Math" panose="02040503050406030204" pitchFamily="18" charset="0"/>
                              </a:rPr>
                            </m:ctrlPr>
                          </m:dPr>
                          <m:e>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𝐵</m:t>
                                </m:r>
                              </m:e>
                              <m:sub>
                                <m:r>
                                  <a:rPr lang="en-US" b="0" i="1" smtClean="0">
                                    <a:latin typeface="Cambria Math" panose="02040503050406030204" pitchFamily="18" charset="0"/>
                                  </a:rPr>
                                  <m:t>𝑖</m:t>
                                </m:r>
                              </m:sub>
                              <m:sup>
                                <m:r>
                                  <a:rPr lang="en-US" b="0" i="1" smtClean="0">
                                    <a:latin typeface="Cambria Math" panose="02040503050406030204" pitchFamily="18" charset="0"/>
                                  </a:rPr>
                                  <m:t>𝑡</m:t>
                                </m:r>
                              </m:sup>
                            </m:sSubSup>
                          </m:e>
                        </m:d>
                        <m:r>
                          <a:rPr lang="en-US" b="0" i="1" smtClean="0">
                            <a:latin typeface="Cambria Math" panose="02040503050406030204" pitchFamily="18" charset="0"/>
                          </a:rPr>
                          <m:t>,</m:t>
                        </m:r>
                        <m:r>
                          <a:rPr lang="en-US" b="0" i="1" smtClean="0">
                            <a:latin typeface="Cambria Math" panose="02040503050406030204" pitchFamily="18" charset="0"/>
                          </a:rPr>
                          <m:t>𝑒𝑛𝑐</m:t>
                        </m:r>
                        <m:d>
                          <m:dPr>
                            <m:ctrlPr>
                              <a:rPr lang="en-US" b="0" i="1" smtClean="0">
                                <a:latin typeface="Cambria Math" panose="02040503050406030204" pitchFamily="18" charset="0"/>
                              </a:rPr>
                            </m:ctrlPr>
                          </m:dPr>
                          <m:e>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𝐶</m:t>
                                </m:r>
                              </m:e>
                              <m:sub>
                                <m:r>
                                  <a:rPr lang="en-US" b="0" i="1" smtClean="0">
                                    <a:latin typeface="Cambria Math" panose="02040503050406030204" pitchFamily="18" charset="0"/>
                                  </a:rPr>
                                  <m:t>𝑖</m:t>
                                </m:r>
                              </m:sub>
                              <m:sup>
                                <m:r>
                                  <a:rPr lang="en-US" b="0" i="1" smtClean="0">
                                    <a:latin typeface="Cambria Math" panose="02040503050406030204" pitchFamily="18" charset="0"/>
                                  </a:rPr>
                                  <m:t>𝑡</m:t>
                                </m:r>
                              </m:sup>
                            </m:sSubSup>
                          </m:e>
                        </m:d>
                      </m:e>
                    </m:d>
                  </m:oMath>
                </a14:m>
                <a:r>
                  <a:rPr lang="en-US" b="0" dirty="0"/>
                  <a:t> </a:t>
                </a:r>
              </a:p>
              <a:p>
                <a:pPr lvl="3"/>
                <a:r>
                  <a:rPr lang="en-US" dirty="0"/>
                  <a:t>CKKS is held to a standard called IND-CPA (i</a:t>
                </a:r>
                <a:r>
                  <a:rPr lang="en-US" b="0" i="0" dirty="0">
                    <a:effectLst/>
                    <a:latin typeface="Arial" panose="020B0604020202020204" pitchFamily="34" charset="0"/>
                  </a:rPr>
                  <a:t>ndistinguishable under the Chosen Plaintext Attack) which means that each plaintext cannot be distinguished from the other meaning </a:t>
                </a:r>
                <a14:m>
                  <m:oMath xmlns:m="http://schemas.openxmlformats.org/officeDocument/2006/math">
                    <m:r>
                      <a:rPr lang="en-US" b="0" i="1" smtClean="0">
                        <a:latin typeface="Cambria Math" panose="02040503050406030204" pitchFamily="18" charset="0"/>
                      </a:rPr>
                      <m:t>𝑒𝑛𝑐</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i="1">
                                <a:latin typeface="Cambria Math" panose="02040503050406030204" pitchFamily="18" charset="0"/>
                              </a:rPr>
                              <m:t>∑</m:t>
                            </m:r>
                            <m:r>
                              <a:rPr lang="en-US" b="0" i="1" smtClean="0">
                                <a:latin typeface="Cambria Math" panose="02040503050406030204" pitchFamily="18" charset="0"/>
                              </a:rPr>
                              <m:t>𝐴</m:t>
                            </m:r>
                          </m:e>
                          <m:sub>
                            <m:r>
                              <a:rPr lang="en-US" b="0" i="1" smtClean="0">
                                <a:latin typeface="Cambria Math" panose="02040503050406030204" pitchFamily="18" charset="0"/>
                              </a:rPr>
                              <m:t>𝑖</m:t>
                            </m:r>
                          </m:sub>
                          <m:sup>
                            <m:r>
                              <a:rPr lang="en-US" b="0" i="1" smtClean="0">
                                <a:latin typeface="Cambria Math" panose="02040503050406030204" pitchFamily="18" charset="0"/>
                              </a:rPr>
                              <m:t>𝑡</m:t>
                            </m:r>
                          </m:sup>
                        </m:sSubSup>
                      </m:e>
                    </m:d>
                    <m:r>
                      <a:rPr lang="en-US" b="0" i="1" smtClean="0">
                        <a:latin typeface="Cambria Math" panose="02040503050406030204" pitchFamily="18" charset="0"/>
                      </a:rPr>
                      <m:t>, </m:t>
                    </m:r>
                    <m:r>
                      <a:rPr lang="en-US" b="0" i="1" smtClean="0">
                        <a:latin typeface="Cambria Math" panose="02040503050406030204" pitchFamily="18" charset="0"/>
                      </a:rPr>
                      <m:t>𝑒𝑛𝑐</m:t>
                    </m:r>
                    <m:d>
                      <m:dPr>
                        <m:ctrlPr>
                          <a:rPr lang="en-US" b="0" i="1" smtClean="0">
                            <a:latin typeface="Cambria Math" panose="02040503050406030204" pitchFamily="18" charset="0"/>
                          </a:rPr>
                        </m:ctrlPr>
                      </m:dPr>
                      <m:e>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𝐵</m:t>
                            </m:r>
                          </m:e>
                          <m:sub>
                            <m:r>
                              <a:rPr lang="en-US" b="0" i="1" smtClean="0">
                                <a:latin typeface="Cambria Math" panose="02040503050406030204" pitchFamily="18" charset="0"/>
                              </a:rPr>
                              <m:t>𝑖</m:t>
                            </m:r>
                          </m:sub>
                          <m:sup>
                            <m:r>
                              <a:rPr lang="en-US" b="0" i="1" smtClean="0">
                                <a:latin typeface="Cambria Math" panose="02040503050406030204" pitchFamily="18" charset="0"/>
                              </a:rPr>
                              <m:t>𝑡</m:t>
                            </m:r>
                          </m:sup>
                        </m:sSubSup>
                      </m:e>
                    </m:d>
                  </m:oMath>
                </a14:m>
                <a:r>
                  <a:rPr lang="en-US" b="0" dirty="0"/>
                  <a:t> cannot be distinguished ,therefore:</a:t>
                </a:r>
              </a:p>
              <a:p>
                <a:pPr lvl="8"/>
                <a14:m>
                  <m:oMath xmlns:m="http://schemas.openxmlformats.org/officeDocument/2006/math">
                    <m:r>
                      <a:rPr lang="en-US" b="0" i="1" smtClean="0">
                        <a:latin typeface="Cambria Math" panose="02040503050406030204" pitchFamily="18" charset="0"/>
                      </a:rPr>
                      <m:t>𝐼</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𝑒𝑛𝑐</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i="1">
                                    <a:latin typeface="Cambria Math" panose="02040503050406030204" pitchFamily="18" charset="0"/>
                                  </a:rPr>
                                  <m:t>∑</m:t>
                                </m:r>
                                <m:r>
                                  <a:rPr lang="en-US" b="0" i="1" smtClean="0">
                                    <a:latin typeface="Cambria Math" panose="02040503050406030204" pitchFamily="18" charset="0"/>
                                  </a:rPr>
                                  <m:t>𝐴</m:t>
                                </m:r>
                              </m:e>
                              <m:sub>
                                <m:r>
                                  <a:rPr lang="en-US" b="0" i="1" smtClean="0">
                                    <a:latin typeface="Cambria Math" panose="02040503050406030204" pitchFamily="18" charset="0"/>
                                  </a:rPr>
                                  <m:t>𝑖</m:t>
                                </m:r>
                              </m:sub>
                              <m:sup>
                                <m:r>
                                  <a:rPr lang="en-US" b="0" i="1" smtClean="0">
                                    <a:latin typeface="Cambria Math" panose="02040503050406030204" pitchFamily="18" charset="0"/>
                                  </a:rPr>
                                  <m:t>𝑡</m:t>
                                </m:r>
                              </m:sup>
                            </m:sSubSup>
                          </m:e>
                        </m:d>
                        <m:r>
                          <a:rPr lang="en-US" b="0" i="1" smtClean="0">
                            <a:latin typeface="Cambria Math" panose="02040503050406030204" pitchFamily="18" charset="0"/>
                          </a:rPr>
                          <m:t>, </m:t>
                        </m:r>
                        <m:r>
                          <a:rPr lang="en-US" b="0" i="1" smtClean="0">
                            <a:latin typeface="Cambria Math" panose="02040503050406030204" pitchFamily="18" charset="0"/>
                          </a:rPr>
                          <m:t>𝑒𝑛𝑐</m:t>
                        </m:r>
                        <m:d>
                          <m:dPr>
                            <m:ctrlPr>
                              <a:rPr lang="en-US" b="0" i="1" smtClean="0">
                                <a:latin typeface="Cambria Math" panose="02040503050406030204" pitchFamily="18" charset="0"/>
                              </a:rPr>
                            </m:ctrlPr>
                          </m:dPr>
                          <m:e>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𝐵</m:t>
                                </m:r>
                              </m:e>
                              <m:sub>
                                <m:r>
                                  <a:rPr lang="en-US" b="0" i="1" smtClean="0">
                                    <a:latin typeface="Cambria Math" panose="02040503050406030204" pitchFamily="18" charset="0"/>
                                  </a:rPr>
                                  <m:t>𝑖</m:t>
                                </m:r>
                              </m:sub>
                              <m:sup>
                                <m:r>
                                  <a:rPr lang="en-US" b="0" i="1" smtClean="0">
                                    <a:latin typeface="Cambria Math" panose="02040503050406030204" pitchFamily="18" charset="0"/>
                                  </a:rPr>
                                  <m:t>𝑡</m:t>
                                </m:r>
                              </m:sup>
                            </m:sSubSup>
                          </m:e>
                        </m:d>
                        <m:r>
                          <a:rPr lang="en-US" b="0" i="1" smtClean="0">
                            <a:latin typeface="Cambria Math" panose="02040503050406030204" pitchFamily="18" charset="0"/>
                          </a:rPr>
                          <m:t>,</m:t>
                        </m:r>
                        <m:r>
                          <a:rPr lang="en-US" b="0" i="1" smtClean="0">
                            <a:latin typeface="Cambria Math" panose="02040503050406030204" pitchFamily="18" charset="0"/>
                          </a:rPr>
                          <m:t>𝑒𝑛𝑐</m:t>
                        </m:r>
                        <m:d>
                          <m:dPr>
                            <m:ctrlPr>
                              <a:rPr lang="en-US" b="0" i="1" smtClean="0">
                                <a:latin typeface="Cambria Math" panose="02040503050406030204" pitchFamily="18" charset="0"/>
                              </a:rPr>
                            </m:ctrlPr>
                          </m:dPr>
                          <m:e>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𝐶</m:t>
                                </m:r>
                              </m:e>
                              <m:sub>
                                <m:r>
                                  <a:rPr lang="en-US" b="0" i="1" smtClean="0">
                                    <a:latin typeface="Cambria Math" panose="02040503050406030204" pitchFamily="18" charset="0"/>
                                  </a:rPr>
                                  <m:t>𝑖</m:t>
                                </m:r>
                              </m:sub>
                              <m:sup>
                                <m:r>
                                  <a:rPr lang="en-US" b="0" i="1" smtClean="0">
                                    <a:latin typeface="Cambria Math" panose="02040503050406030204" pitchFamily="18" charset="0"/>
                                  </a:rPr>
                                  <m:t>𝑡</m:t>
                                </m:r>
                              </m:sup>
                            </m:sSubSup>
                          </m:e>
                        </m:d>
                      </m:e>
                    </m:d>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e>
                      <m:sub>
                        <m:r>
                          <m:rPr>
                            <m:sty m:val="p"/>
                          </m:rPr>
                          <a:rPr lang="en-US" b="0" i="0" smtClean="0">
                            <a:latin typeface="Cambria Math" panose="02040503050406030204" pitchFamily="18" charset="0"/>
                          </a:rPr>
                          <m:t>IND</m:t>
                        </m:r>
                        <m:r>
                          <a:rPr lang="en-US" b="0" i="0" smtClean="0">
                            <a:latin typeface="Cambria Math" panose="02040503050406030204" pitchFamily="18" charset="0"/>
                          </a:rPr>
                          <m:t>_</m:t>
                        </m:r>
                        <m:r>
                          <m:rPr>
                            <m:sty m:val="p"/>
                          </m:rPr>
                          <a:rPr lang="en-US" b="0" i="0" smtClean="0">
                            <a:latin typeface="Cambria Math" panose="02040503050406030204" pitchFamily="18" charset="0"/>
                          </a:rPr>
                          <m:t>CPA</m:t>
                        </m:r>
                      </m:sub>
                    </m:sSub>
                    <m:r>
                      <a:rPr lang="en-US" b="0" i="0" smtClean="0">
                        <a:latin typeface="Cambria Math" panose="02040503050406030204" pitchFamily="18" charset="0"/>
                      </a:rPr>
                      <m:t>0</m:t>
                    </m:r>
                    <m:r>
                      <a:rPr lang="en-US" b="0" i="0" smtClean="0">
                        <a:latin typeface="Cambria Math" panose="02040503050406030204" pitchFamily="18" charset="0"/>
                      </a:rPr>
                      <m:t> </m:t>
                    </m:r>
                  </m:oMath>
                </a14:m>
                <a:r>
                  <a:rPr lang="en-US" b="0" dirty="0"/>
                  <a:t> </a:t>
                </a:r>
              </a:p>
              <a:p>
                <a:pPr lvl="1"/>
                <a:endParaRPr lang="en-US" b="0" dirty="0"/>
              </a:p>
            </p:txBody>
          </p:sp>
        </mc:Choice>
        <mc:Fallback xmlns="">
          <p:sp>
            <p:nvSpPr>
              <p:cNvPr id="4" name="Content Placeholder 3">
                <a:extLst>
                  <a:ext uri="{FF2B5EF4-FFF2-40B4-BE49-F238E27FC236}">
                    <a16:creationId xmlns:a16="http://schemas.microsoft.com/office/drawing/2014/main" id="{0FB80163-E80D-7E8A-E8B1-FE20F6721152}"/>
                  </a:ext>
                </a:extLst>
              </p:cNvPr>
              <p:cNvSpPr>
                <a:spLocks noGrp="1" noRot="1" noChangeAspect="1" noMove="1" noResize="1" noEditPoints="1" noAdjustHandles="1" noChangeArrowheads="1" noChangeShapeType="1" noTextEdit="1"/>
              </p:cNvSpPr>
              <p:nvPr>
                <p:ph idx="1"/>
              </p:nvPr>
            </p:nvSpPr>
            <p:spPr>
              <a:xfrm>
                <a:off x="2030606" y="1639030"/>
                <a:ext cx="8759314" cy="4664952"/>
              </a:xfrm>
              <a:blipFill>
                <a:blip r:embed="rId2"/>
                <a:stretch>
                  <a:fillRect l="-418" t="-784"/>
                </a:stretch>
              </a:blipFill>
            </p:spPr>
            <p:txBody>
              <a:bodyPr/>
              <a:lstStyle/>
              <a:p>
                <a:r>
                  <a:rPr lang="LID4096">
                    <a:noFill/>
                  </a:rPr>
                  <a:t> </a:t>
                </a:r>
              </a:p>
            </p:txBody>
          </p:sp>
        </mc:Fallback>
      </mc:AlternateContent>
    </p:spTree>
    <p:extLst>
      <p:ext uri="{BB962C8B-B14F-4D97-AF65-F5344CB8AC3E}">
        <p14:creationId xmlns:p14="http://schemas.microsoft.com/office/powerpoint/2010/main" val="34378298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40A00-51C1-A526-B415-44A1BF1E82EF}"/>
              </a:ext>
            </a:extLst>
          </p:cNvPr>
          <p:cNvSpPr>
            <a:spLocks noGrp="1"/>
          </p:cNvSpPr>
          <p:nvPr>
            <p:ph type="title"/>
          </p:nvPr>
        </p:nvSpPr>
        <p:spPr>
          <a:xfrm>
            <a:off x="2030606" y="183250"/>
            <a:ext cx="7729728" cy="1188720"/>
          </a:xfrm>
        </p:spPr>
        <p:txBody>
          <a:bodyPr/>
          <a:lstStyle/>
          <a:p>
            <a:r>
              <a:rPr lang="en-US" dirty="0"/>
              <a:t>Privacy</a:t>
            </a:r>
          </a:p>
        </p:txBody>
      </p:sp>
      <p:sp>
        <p:nvSpPr>
          <p:cNvPr id="4" name="Content Placeholder 3">
            <a:extLst>
              <a:ext uri="{FF2B5EF4-FFF2-40B4-BE49-F238E27FC236}">
                <a16:creationId xmlns:a16="http://schemas.microsoft.com/office/drawing/2014/main" id="{0FB80163-E80D-7E8A-E8B1-FE20F6721152}"/>
              </a:ext>
            </a:extLst>
          </p:cNvPr>
          <p:cNvSpPr>
            <a:spLocks noGrp="1"/>
          </p:cNvSpPr>
          <p:nvPr>
            <p:ph idx="1"/>
          </p:nvPr>
        </p:nvSpPr>
        <p:spPr>
          <a:xfrm>
            <a:off x="1412420" y="1742061"/>
            <a:ext cx="8759314" cy="3886007"/>
          </a:xfrm>
        </p:spPr>
        <p:txBody>
          <a:bodyPr>
            <a:normAutofit/>
          </a:bodyPr>
          <a:lstStyle/>
          <a:p>
            <a:pPr lvl="1"/>
            <a:endParaRPr lang="en-US" b="0" dirty="0"/>
          </a:p>
          <a:p>
            <a:pPr lvl="1"/>
            <a:endParaRPr lang="en-US" dirty="0"/>
          </a:p>
          <a:p>
            <a:pPr lvl="1"/>
            <a:r>
              <a:rPr lang="en-US" b="0" dirty="0"/>
              <a:t>The encryption keys are generated in each iteration , Why does that matter?</a:t>
            </a:r>
          </a:p>
          <a:p>
            <a:pPr lvl="2"/>
            <a:r>
              <a:rPr lang="en-US" b="0" dirty="0"/>
              <a:t>To address a passive (such as eavesdropping) adversary on the server:</a:t>
            </a:r>
          </a:p>
          <a:p>
            <a:pPr lvl="4"/>
            <a:r>
              <a:rPr lang="en-US" dirty="0"/>
              <a:t>Giving the same key over a large enough number of iterations can allow the attacker to find patterns in the noise of the public key which then can help him figure out the private key .</a:t>
            </a:r>
          </a:p>
          <a:p>
            <a:pPr lvl="6"/>
            <a:r>
              <a:rPr lang="en-US" dirty="0"/>
              <a:t>If the private key is revealed the full data set of each client would be compromised </a:t>
            </a:r>
          </a:p>
          <a:p>
            <a:pPr marL="685800" lvl="3" indent="0">
              <a:buNone/>
            </a:pPr>
            <a:endParaRPr lang="en-US" b="0" dirty="0"/>
          </a:p>
        </p:txBody>
      </p:sp>
    </p:spTree>
    <p:extLst>
      <p:ext uri="{BB962C8B-B14F-4D97-AF65-F5344CB8AC3E}">
        <p14:creationId xmlns:p14="http://schemas.microsoft.com/office/powerpoint/2010/main" val="440461783"/>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07C425-DDF1-44F5-B136-F7F27D0C54DC}"/>
              </a:ext>
            </a:extLst>
          </p:cNvPr>
          <p:cNvSpPr>
            <a:spLocks noGrp="1"/>
          </p:cNvSpPr>
          <p:nvPr>
            <p:ph type="title"/>
          </p:nvPr>
        </p:nvSpPr>
        <p:spPr>
          <a:xfrm>
            <a:off x="2231136" y="467418"/>
            <a:ext cx="7729728" cy="1188720"/>
          </a:xfrm>
          <a:solidFill>
            <a:srgbClr val="FFFFFF"/>
          </a:solidFill>
        </p:spPr>
        <p:txBody>
          <a:bodyPr>
            <a:normAutofit/>
          </a:bodyPr>
          <a:lstStyle/>
          <a:p>
            <a:pPr algn="l"/>
            <a:r>
              <a:rPr lang="en-US" sz="3200" dirty="0"/>
              <a:t>USECASES :</a:t>
            </a:r>
            <a:endParaRPr lang="en-US" dirty="0"/>
          </a:p>
        </p:txBody>
      </p:sp>
      <p:sp>
        <p:nvSpPr>
          <p:cNvPr id="3" name="Content Placeholder 2">
            <a:extLst>
              <a:ext uri="{FF2B5EF4-FFF2-40B4-BE49-F238E27FC236}">
                <a16:creationId xmlns:a16="http://schemas.microsoft.com/office/drawing/2014/main" id="{BFD2C112-A5D7-4BA3-913E-6C71CC9E016F}"/>
              </a:ext>
            </a:extLst>
          </p:cNvPr>
          <p:cNvSpPr>
            <a:spLocks noGrp="1"/>
          </p:cNvSpPr>
          <p:nvPr>
            <p:ph idx="1"/>
          </p:nvPr>
        </p:nvSpPr>
        <p:spPr>
          <a:xfrm>
            <a:off x="1616007" y="1887104"/>
            <a:ext cx="8779512" cy="2879256"/>
          </a:xfrm>
        </p:spPr>
        <p:txBody>
          <a:bodyPr>
            <a:normAutofit lnSpcReduction="10000"/>
          </a:bodyPr>
          <a:lstStyle/>
          <a:p>
            <a:pPr marL="0" indent="0">
              <a:buNone/>
            </a:pPr>
            <a:r>
              <a:rPr lang="en-US" sz="2400" dirty="0"/>
              <a:t>Unsupervised clustering example :</a:t>
            </a:r>
          </a:p>
          <a:p>
            <a:pPr marL="0" indent="0">
              <a:buNone/>
            </a:pPr>
            <a:r>
              <a:rPr lang="en-US" sz="2400" dirty="0"/>
              <a:t>This algorithm can be used to identify different species for example in the evolution genetic algorithms, as some of us as students used k-means clustering to determine the number of species and what makes them different from the others so that in the evolution phase of the algorithm we mix different species to get a new modified specie that has the best qualities of both it’s parents (from 2 different clusters).</a:t>
            </a:r>
          </a:p>
          <a:p>
            <a:pPr marL="0" indent="0">
              <a:buNone/>
            </a:pPr>
            <a:endParaRPr lang="he-IL" sz="2400" dirty="0"/>
          </a:p>
        </p:txBody>
      </p:sp>
    </p:spTree>
    <p:extLst>
      <p:ext uri="{BB962C8B-B14F-4D97-AF65-F5344CB8AC3E}">
        <p14:creationId xmlns:p14="http://schemas.microsoft.com/office/powerpoint/2010/main" val="283430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40A00-51C1-A526-B415-44A1BF1E82EF}"/>
              </a:ext>
            </a:extLst>
          </p:cNvPr>
          <p:cNvSpPr>
            <a:spLocks noGrp="1"/>
          </p:cNvSpPr>
          <p:nvPr>
            <p:ph type="title"/>
          </p:nvPr>
        </p:nvSpPr>
        <p:spPr>
          <a:xfrm>
            <a:off x="2030606" y="183250"/>
            <a:ext cx="7729728" cy="1188720"/>
          </a:xfrm>
        </p:spPr>
        <p:txBody>
          <a:bodyPr/>
          <a:lstStyle/>
          <a:p>
            <a:r>
              <a:rPr lang="en-US" dirty="0"/>
              <a:t>Correctness of the output</a:t>
            </a:r>
          </a:p>
        </p:txBody>
      </p:sp>
      <p:sp>
        <p:nvSpPr>
          <p:cNvPr id="4" name="Content Placeholder 3">
            <a:extLst>
              <a:ext uri="{FF2B5EF4-FFF2-40B4-BE49-F238E27FC236}">
                <a16:creationId xmlns:a16="http://schemas.microsoft.com/office/drawing/2014/main" id="{0FB80163-E80D-7E8A-E8B1-FE20F6721152}"/>
              </a:ext>
            </a:extLst>
          </p:cNvPr>
          <p:cNvSpPr>
            <a:spLocks noGrp="1"/>
          </p:cNvSpPr>
          <p:nvPr>
            <p:ph idx="1"/>
          </p:nvPr>
        </p:nvSpPr>
        <p:spPr>
          <a:xfrm>
            <a:off x="1352874" y="2103118"/>
            <a:ext cx="8759314" cy="4426774"/>
          </a:xfrm>
        </p:spPr>
        <p:txBody>
          <a:bodyPr>
            <a:normAutofit/>
          </a:bodyPr>
          <a:lstStyle/>
          <a:p>
            <a:r>
              <a:rPr lang="en-US" dirty="0"/>
              <a:t>We used Parkinson's dataset from the UCI Repository to validate our results against the Federated EM. </a:t>
            </a:r>
          </a:p>
          <a:p>
            <a:r>
              <a:rPr lang="en-US" dirty="0"/>
              <a:t>A data set that contains voice measurements from 31 people of which 23 have the Parkinson's disease and 9 are healthy that consists of 195 samples each person with 6 different samples with 22 features each. </a:t>
            </a:r>
          </a:p>
          <a:p>
            <a:r>
              <a:rPr lang="en-US" dirty="0"/>
              <a:t>This data set was chosen for two reasons :</a:t>
            </a:r>
          </a:p>
          <a:p>
            <a:pPr lvl="1"/>
            <a:r>
              <a:rPr lang="en-US" dirty="0"/>
              <a:t>Firstly, it contains highly sensitive data which are biomedical voice measurements of individuals. </a:t>
            </a:r>
          </a:p>
          <a:p>
            <a:pPr lvl="1"/>
            <a:r>
              <a:rPr lang="en-US" dirty="0"/>
              <a:t>Secondly, we wanted to validate the algorithm on a real-world use case and see how it would perform.</a:t>
            </a:r>
          </a:p>
        </p:txBody>
      </p:sp>
    </p:spTree>
    <p:extLst>
      <p:ext uri="{BB962C8B-B14F-4D97-AF65-F5344CB8AC3E}">
        <p14:creationId xmlns:p14="http://schemas.microsoft.com/office/powerpoint/2010/main" val="27485948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40A00-51C1-A526-B415-44A1BF1E82EF}"/>
              </a:ext>
            </a:extLst>
          </p:cNvPr>
          <p:cNvSpPr>
            <a:spLocks noGrp="1"/>
          </p:cNvSpPr>
          <p:nvPr>
            <p:ph type="title"/>
          </p:nvPr>
        </p:nvSpPr>
        <p:spPr>
          <a:xfrm>
            <a:off x="2030606" y="183250"/>
            <a:ext cx="7729728" cy="1188720"/>
          </a:xfrm>
        </p:spPr>
        <p:txBody>
          <a:bodyPr/>
          <a:lstStyle/>
          <a:p>
            <a:r>
              <a:rPr lang="en-US" dirty="0"/>
              <a:t>Correctness of the output</a:t>
            </a:r>
          </a:p>
        </p:txBody>
      </p:sp>
      <p:sp>
        <p:nvSpPr>
          <p:cNvPr id="4" name="Content Placeholder 3">
            <a:extLst>
              <a:ext uri="{FF2B5EF4-FFF2-40B4-BE49-F238E27FC236}">
                <a16:creationId xmlns:a16="http://schemas.microsoft.com/office/drawing/2014/main" id="{0FB80163-E80D-7E8A-E8B1-FE20F6721152}"/>
              </a:ext>
            </a:extLst>
          </p:cNvPr>
          <p:cNvSpPr>
            <a:spLocks noGrp="1"/>
          </p:cNvSpPr>
          <p:nvPr>
            <p:ph idx="1"/>
          </p:nvPr>
        </p:nvSpPr>
        <p:spPr>
          <a:xfrm>
            <a:off x="1256055" y="1909480"/>
            <a:ext cx="8759314" cy="4426774"/>
          </a:xfrm>
        </p:spPr>
        <p:txBody>
          <a:bodyPr>
            <a:normAutofit/>
          </a:bodyPr>
          <a:lstStyle/>
          <a:p>
            <a:r>
              <a:rPr lang="en-US" dirty="0"/>
              <a:t>We reduced the dimensions of the dataset using PCA (principal component analysis) and used the two components that we got from PCA for GMM fitting on both Federated EM and our approach. </a:t>
            </a:r>
          </a:p>
        </p:txBody>
      </p:sp>
      <p:pic>
        <p:nvPicPr>
          <p:cNvPr id="7" name="Picture 6" descr="A screen shot of a graph&#10;&#10;Description automatically generated">
            <a:extLst>
              <a:ext uri="{FF2B5EF4-FFF2-40B4-BE49-F238E27FC236}">
                <a16:creationId xmlns:a16="http://schemas.microsoft.com/office/drawing/2014/main" id="{B5C0FF5D-25F1-6AB7-5559-A7C1C698CC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728" y="2847927"/>
            <a:ext cx="5102431" cy="3826823"/>
          </a:xfrm>
          <a:prstGeom prst="rect">
            <a:avLst/>
          </a:prstGeom>
        </p:spPr>
      </p:pic>
      <p:pic>
        <p:nvPicPr>
          <p:cNvPr id="9" name="Picture 8" descr="A diagram of red and blue dots&#10;&#10;Description automatically generated">
            <a:extLst>
              <a:ext uri="{FF2B5EF4-FFF2-40B4-BE49-F238E27FC236}">
                <a16:creationId xmlns:a16="http://schemas.microsoft.com/office/drawing/2014/main" id="{D6580C5F-0AF0-CB6A-C177-1DC02445FA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2847927"/>
            <a:ext cx="5102431" cy="3826823"/>
          </a:xfrm>
          <a:prstGeom prst="rect">
            <a:avLst/>
          </a:prstGeom>
        </p:spPr>
      </p:pic>
    </p:spTree>
    <p:extLst>
      <p:ext uri="{BB962C8B-B14F-4D97-AF65-F5344CB8AC3E}">
        <p14:creationId xmlns:p14="http://schemas.microsoft.com/office/powerpoint/2010/main" val="11344408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40A00-51C1-A526-B415-44A1BF1E82EF}"/>
              </a:ext>
            </a:extLst>
          </p:cNvPr>
          <p:cNvSpPr>
            <a:spLocks noGrp="1"/>
          </p:cNvSpPr>
          <p:nvPr>
            <p:ph type="title"/>
          </p:nvPr>
        </p:nvSpPr>
        <p:spPr>
          <a:xfrm>
            <a:off x="2030606" y="183250"/>
            <a:ext cx="7729728" cy="1188720"/>
          </a:xfrm>
        </p:spPr>
        <p:txBody>
          <a:bodyPr/>
          <a:lstStyle/>
          <a:p>
            <a:r>
              <a:rPr lang="en-US" dirty="0"/>
              <a:t>FEM VS PPEM ON Parkinson’s Data </a:t>
            </a:r>
          </a:p>
        </p:txBody>
      </p:sp>
      <p:pic>
        <p:nvPicPr>
          <p:cNvPr id="5" name="Content Placeholder 4" descr="A graph with a curve&#10;&#10;Description automatically generated">
            <a:extLst>
              <a:ext uri="{FF2B5EF4-FFF2-40B4-BE49-F238E27FC236}">
                <a16:creationId xmlns:a16="http://schemas.microsoft.com/office/drawing/2014/main" id="{F98FCCC2-C9D8-B258-68EA-F0FBE794D46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47334" y="1909763"/>
            <a:ext cx="7376583" cy="4425950"/>
          </a:xfrm>
        </p:spPr>
      </p:pic>
    </p:spTree>
    <p:extLst>
      <p:ext uri="{BB962C8B-B14F-4D97-AF65-F5344CB8AC3E}">
        <p14:creationId xmlns:p14="http://schemas.microsoft.com/office/powerpoint/2010/main" val="34268300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40A00-51C1-A526-B415-44A1BF1E82EF}"/>
              </a:ext>
            </a:extLst>
          </p:cNvPr>
          <p:cNvSpPr>
            <a:spLocks noGrp="1"/>
          </p:cNvSpPr>
          <p:nvPr>
            <p:ph type="title"/>
          </p:nvPr>
        </p:nvSpPr>
        <p:spPr>
          <a:xfrm>
            <a:off x="2030606" y="183250"/>
            <a:ext cx="7729728" cy="1188720"/>
          </a:xfrm>
        </p:spPr>
        <p:txBody>
          <a:bodyPr/>
          <a:lstStyle/>
          <a:p>
            <a:r>
              <a:rPr lang="en-US" dirty="0"/>
              <a:t>Correctness of the output</a:t>
            </a:r>
          </a:p>
        </p:txBody>
      </p:sp>
      <p:sp>
        <p:nvSpPr>
          <p:cNvPr id="4" name="Content Placeholder 3">
            <a:extLst>
              <a:ext uri="{FF2B5EF4-FFF2-40B4-BE49-F238E27FC236}">
                <a16:creationId xmlns:a16="http://schemas.microsoft.com/office/drawing/2014/main" id="{0FB80163-E80D-7E8A-E8B1-FE20F6721152}"/>
              </a:ext>
            </a:extLst>
          </p:cNvPr>
          <p:cNvSpPr>
            <a:spLocks noGrp="1"/>
          </p:cNvSpPr>
          <p:nvPr>
            <p:ph idx="1"/>
          </p:nvPr>
        </p:nvSpPr>
        <p:spPr>
          <a:xfrm>
            <a:off x="1256055" y="1909480"/>
            <a:ext cx="8759314" cy="4426774"/>
          </a:xfrm>
        </p:spPr>
        <p:txBody>
          <a:bodyPr>
            <a:normAutofit/>
          </a:bodyPr>
          <a:lstStyle/>
          <a:p>
            <a:r>
              <a:rPr lang="en-US" dirty="0"/>
              <a:t>We also conducted a variety of tests on randomized data with different number of datapoints , nodes (clients) and clusters , the final results are all in our GitHub repository and attached in the paper as a chart :</a:t>
            </a:r>
          </a:p>
        </p:txBody>
      </p:sp>
      <p:pic>
        <p:nvPicPr>
          <p:cNvPr id="5" name="Picture 4" descr="A graph showing a graph of a graph&#10;&#10;Description automatically generated with medium confidence">
            <a:extLst>
              <a:ext uri="{FF2B5EF4-FFF2-40B4-BE49-F238E27FC236}">
                <a16:creationId xmlns:a16="http://schemas.microsoft.com/office/drawing/2014/main" id="{7F221416-5B9C-9FF8-AC3D-09246C2FFA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809" y="2981481"/>
            <a:ext cx="5371661" cy="3222997"/>
          </a:xfrm>
          <a:prstGeom prst="rect">
            <a:avLst/>
          </a:prstGeom>
        </p:spPr>
      </p:pic>
      <p:pic>
        <p:nvPicPr>
          <p:cNvPr id="8" name="Picture 7" descr="A diagram of a graph&#10;&#10;Description automatically generated with medium confidence">
            <a:extLst>
              <a:ext uri="{FF2B5EF4-FFF2-40B4-BE49-F238E27FC236}">
                <a16:creationId xmlns:a16="http://schemas.microsoft.com/office/drawing/2014/main" id="{E9296DD5-9CDE-456C-3240-1CFA04D2B0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6532" y="2659234"/>
            <a:ext cx="4902693" cy="3677020"/>
          </a:xfrm>
          <a:prstGeom prst="rect">
            <a:avLst/>
          </a:prstGeom>
        </p:spPr>
      </p:pic>
    </p:spTree>
    <p:extLst>
      <p:ext uri="{BB962C8B-B14F-4D97-AF65-F5344CB8AC3E}">
        <p14:creationId xmlns:p14="http://schemas.microsoft.com/office/powerpoint/2010/main" val="29446144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40A00-51C1-A526-B415-44A1BF1E82EF}"/>
              </a:ext>
            </a:extLst>
          </p:cNvPr>
          <p:cNvSpPr>
            <a:spLocks noGrp="1"/>
          </p:cNvSpPr>
          <p:nvPr>
            <p:ph type="title"/>
          </p:nvPr>
        </p:nvSpPr>
        <p:spPr>
          <a:xfrm>
            <a:off x="2030606" y="183250"/>
            <a:ext cx="7729728" cy="1188720"/>
          </a:xfrm>
        </p:spPr>
        <p:txBody>
          <a:bodyPr/>
          <a:lstStyle/>
          <a:p>
            <a:r>
              <a:rPr lang="en-US" dirty="0"/>
              <a:t>Feature enhancements</a:t>
            </a:r>
          </a:p>
        </p:txBody>
      </p:sp>
      <p:sp>
        <p:nvSpPr>
          <p:cNvPr id="4" name="Content Placeholder 3">
            <a:extLst>
              <a:ext uri="{FF2B5EF4-FFF2-40B4-BE49-F238E27FC236}">
                <a16:creationId xmlns:a16="http://schemas.microsoft.com/office/drawing/2014/main" id="{0FB80163-E80D-7E8A-E8B1-FE20F6721152}"/>
              </a:ext>
            </a:extLst>
          </p:cNvPr>
          <p:cNvSpPr>
            <a:spLocks noGrp="1"/>
          </p:cNvSpPr>
          <p:nvPr>
            <p:ph idx="1"/>
          </p:nvPr>
        </p:nvSpPr>
        <p:spPr>
          <a:xfrm>
            <a:off x="1256055" y="1909480"/>
            <a:ext cx="8759314" cy="4426774"/>
          </a:xfrm>
        </p:spPr>
        <p:txBody>
          <a:bodyPr>
            <a:normAutofit/>
          </a:bodyPr>
          <a:lstStyle/>
          <a:p>
            <a:r>
              <a:rPr lang="en-US" dirty="0"/>
              <a:t>Implementing a threshold encryption method:</a:t>
            </a:r>
          </a:p>
          <a:p>
            <a:pPr lvl="2"/>
            <a:r>
              <a:rPr lang="en-US" dirty="0"/>
              <a:t>check the validity of the client and the validity of the server:</a:t>
            </a:r>
          </a:p>
          <a:p>
            <a:pPr lvl="4"/>
            <a:r>
              <a:rPr lang="en-US" dirty="0"/>
              <a:t> Elliptic Curve Digital Signature Algorithm</a:t>
            </a:r>
          </a:p>
          <a:p>
            <a:pPr lvl="4"/>
            <a:r>
              <a:rPr lang="en-US" dirty="0"/>
              <a:t> Edwards-curve Digital Signature Algorithm</a:t>
            </a:r>
          </a:p>
          <a:p>
            <a:r>
              <a:rPr lang="en-US" dirty="0"/>
              <a:t>CKKS implementation:</a:t>
            </a:r>
          </a:p>
          <a:p>
            <a:pPr lvl="1"/>
            <a:r>
              <a:rPr lang="en-US" dirty="0"/>
              <a:t>Our implementation of </a:t>
            </a:r>
            <a:r>
              <a:rPr lang="en-US" dirty="0" err="1"/>
              <a:t>ckks</a:t>
            </a:r>
            <a:r>
              <a:rPr lang="en-US" dirty="0"/>
              <a:t> can be altered to accommodate the malicious adversary by using the Galois </a:t>
            </a:r>
            <a:r>
              <a:rPr lang="en-US" dirty="0" err="1"/>
              <a:t>keys's</a:t>
            </a:r>
            <a:r>
              <a:rPr lang="en-US" dirty="0"/>
              <a:t> rotation property , as we can rotate the data for each client differently.</a:t>
            </a:r>
          </a:p>
          <a:p>
            <a:pPr lvl="4"/>
            <a:r>
              <a:rPr lang="en-US" dirty="0"/>
              <a:t>replacing the vectors </a:t>
            </a:r>
            <a:r>
              <a:rPr lang="en-US" dirty="0" err="1"/>
              <a:t>a,b,c</a:t>
            </a:r>
            <a:r>
              <a:rPr lang="en-US" dirty="0"/>
              <a:t> into a new vector that mixes the </a:t>
            </a:r>
            <a:r>
              <a:rPr lang="en-US" dirty="0" err="1"/>
              <a:t>a,b,c</a:t>
            </a:r>
            <a:r>
              <a:rPr lang="en-US" dirty="0"/>
              <a:t> vectors into one vector and then using a higher modulus degree to accommodate for the vectors size</a:t>
            </a:r>
          </a:p>
          <a:p>
            <a:pPr lvl="1"/>
            <a:r>
              <a:rPr lang="en-US" dirty="0"/>
              <a:t> There is a new implementation of CKKS that allows addition between two different encrypted values that have a different private key called multi-key CKKS variant.</a:t>
            </a:r>
          </a:p>
        </p:txBody>
      </p:sp>
    </p:spTree>
    <p:extLst>
      <p:ext uri="{BB962C8B-B14F-4D97-AF65-F5344CB8AC3E}">
        <p14:creationId xmlns:p14="http://schemas.microsoft.com/office/powerpoint/2010/main" val="30659526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40A00-51C1-A526-B415-44A1BF1E82EF}"/>
              </a:ext>
            </a:extLst>
          </p:cNvPr>
          <p:cNvSpPr>
            <a:spLocks noGrp="1"/>
          </p:cNvSpPr>
          <p:nvPr>
            <p:ph type="title"/>
          </p:nvPr>
        </p:nvSpPr>
        <p:spPr>
          <a:xfrm>
            <a:off x="2030606" y="183250"/>
            <a:ext cx="7729728" cy="1188720"/>
          </a:xfrm>
        </p:spPr>
        <p:txBody>
          <a:bodyPr/>
          <a:lstStyle/>
          <a:p>
            <a:r>
              <a:rPr lang="en-US" dirty="0"/>
              <a:t>Conclusions </a:t>
            </a:r>
          </a:p>
        </p:txBody>
      </p:sp>
      <p:sp>
        <p:nvSpPr>
          <p:cNvPr id="4" name="Content Placeholder 3">
            <a:extLst>
              <a:ext uri="{FF2B5EF4-FFF2-40B4-BE49-F238E27FC236}">
                <a16:creationId xmlns:a16="http://schemas.microsoft.com/office/drawing/2014/main" id="{0FB80163-E80D-7E8A-E8B1-FE20F6721152}"/>
              </a:ext>
            </a:extLst>
          </p:cNvPr>
          <p:cNvSpPr>
            <a:spLocks noGrp="1"/>
          </p:cNvSpPr>
          <p:nvPr>
            <p:ph idx="1"/>
          </p:nvPr>
        </p:nvSpPr>
        <p:spPr>
          <a:xfrm>
            <a:off x="1256055" y="1909480"/>
            <a:ext cx="8759314" cy="4426774"/>
          </a:xfrm>
        </p:spPr>
        <p:txBody>
          <a:bodyPr>
            <a:normAutofit/>
          </a:bodyPr>
          <a:lstStyle/>
          <a:p>
            <a:r>
              <a:rPr lang="en-US" dirty="0"/>
              <a:t>Thank you for taking interest in our paper and we would like to give a special thanks to our esteemed lecturer Prof. Adi </a:t>
            </a:r>
            <a:r>
              <a:rPr lang="en-US" dirty="0" err="1"/>
              <a:t>Akvia</a:t>
            </a:r>
            <a:r>
              <a:rPr lang="en-US" dirty="0"/>
              <a:t> for her dedication to her students and her passion for Secure cloud computing .</a:t>
            </a:r>
          </a:p>
          <a:p>
            <a:r>
              <a:rPr lang="en-US" dirty="0"/>
              <a:t>And a broad thanks to the full community of researchers that helped us get access to enough knowledge that lightens our minds and the minds of all aspiring Computer Science enthusiasts.</a:t>
            </a:r>
          </a:p>
        </p:txBody>
      </p:sp>
    </p:spTree>
    <p:extLst>
      <p:ext uri="{BB962C8B-B14F-4D97-AF65-F5344CB8AC3E}">
        <p14:creationId xmlns:p14="http://schemas.microsoft.com/office/powerpoint/2010/main" val="34650415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40A00-51C1-A526-B415-44A1BF1E82EF}"/>
              </a:ext>
            </a:extLst>
          </p:cNvPr>
          <p:cNvSpPr>
            <a:spLocks noGrp="1"/>
          </p:cNvSpPr>
          <p:nvPr>
            <p:ph type="title"/>
          </p:nvPr>
        </p:nvSpPr>
        <p:spPr>
          <a:xfrm>
            <a:off x="2030606" y="183250"/>
            <a:ext cx="7729728" cy="1188720"/>
          </a:xfrm>
        </p:spPr>
        <p:txBody>
          <a:bodyPr/>
          <a:lstStyle/>
          <a:p>
            <a:r>
              <a:rPr lang="en-US" dirty="0"/>
              <a:t>references</a:t>
            </a:r>
          </a:p>
        </p:txBody>
      </p:sp>
      <p:sp>
        <p:nvSpPr>
          <p:cNvPr id="4" name="Content Placeholder 3">
            <a:extLst>
              <a:ext uri="{FF2B5EF4-FFF2-40B4-BE49-F238E27FC236}">
                <a16:creationId xmlns:a16="http://schemas.microsoft.com/office/drawing/2014/main" id="{0FB80163-E80D-7E8A-E8B1-FE20F6721152}"/>
              </a:ext>
            </a:extLst>
          </p:cNvPr>
          <p:cNvSpPr>
            <a:spLocks noGrp="1"/>
          </p:cNvSpPr>
          <p:nvPr>
            <p:ph idx="1"/>
          </p:nvPr>
        </p:nvSpPr>
        <p:spPr>
          <a:xfrm>
            <a:off x="1676336" y="1438081"/>
            <a:ext cx="8319589" cy="5236669"/>
          </a:xfrm>
        </p:spPr>
        <p:txBody>
          <a:bodyPr>
            <a:normAutofit fontScale="25000" lnSpcReduction="20000"/>
          </a:bodyPr>
          <a:lstStyle/>
          <a:p>
            <a:pPr marL="0" indent="0" algn="l" rtl="0">
              <a:buNone/>
            </a:pPr>
            <a:br>
              <a:rPr lang="en-US" sz="5600" b="0" i="0" dirty="0">
                <a:solidFill>
                  <a:srgbClr val="495365"/>
                </a:solidFill>
                <a:effectLst/>
                <a:latin typeface="Lato" panose="020F0502020204030203" pitchFamily="34" charset="0"/>
              </a:rPr>
            </a:br>
            <a:r>
              <a:rPr lang="en-US" sz="5600" b="0" i="0" dirty="0">
                <a:solidFill>
                  <a:srgbClr val="495365"/>
                </a:solidFill>
                <a:effectLst/>
                <a:latin typeface="Arial" panose="020B0604020202020204" pitchFamily="34" charset="0"/>
              </a:rPr>
              <a:t>[1] </a:t>
            </a:r>
            <a:r>
              <a:rPr lang="en-US" sz="5600" b="0" i="0" dirty="0" err="1">
                <a:solidFill>
                  <a:srgbClr val="495365"/>
                </a:solidFill>
                <a:effectLst/>
                <a:latin typeface="Arial" panose="020B0604020202020204" pitchFamily="34" charset="0"/>
              </a:rPr>
              <a:t>Abdulatif</a:t>
            </a:r>
            <a:r>
              <a:rPr lang="en-US" sz="5600" b="0" i="0" dirty="0">
                <a:solidFill>
                  <a:srgbClr val="495365"/>
                </a:solidFill>
                <a:effectLst/>
                <a:latin typeface="Arial" panose="020B0604020202020204" pitchFamily="34" charset="0"/>
              </a:rPr>
              <a:t> </a:t>
            </a:r>
            <a:r>
              <a:rPr lang="en-US" sz="5600" b="0" i="0" dirty="0" err="1">
                <a:solidFill>
                  <a:srgbClr val="495365"/>
                </a:solidFill>
                <a:effectLst/>
                <a:latin typeface="Arial" panose="020B0604020202020204" pitchFamily="34" charset="0"/>
              </a:rPr>
              <a:t>Alabdulatif</a:t>
            </a:r>
            <a:r>
              <a:rPr lang="en-US" sz="5600" b="0" i="0" dirty="0">
                <a:solidFill>
                  <a:srgbClr val="495365"/>
                </a:solidFill>
                <a:effectLst/>
                <a:latin typeface="Arial" panose="020B0604020202020204" pitchFamily="34" charset="0"/>
              </a:rPr>
              <a:t>, Ibrahim Khalil, Albert Y </a:t>
            </a:r>
            <a:r>
              <a:rPr lang="en-US" sz="5600" b="0" i="0" dirty="0" err="1">
                <a:solidFill>
                  <a:srgbClr val="495365"/>
                </a:solidFill>
                <a:effectLst/>
                <a:latin typeface="Arial" panose="020B0604020202020204" pitchFamily="34" charset="0"/>
              </a:rPr>
              <a:t>Zomaya</a:t>
            </a:r>
            <a:r>
              <a:rPr lang="en-US" sz="5600" b="0" i="0" dirty="0">
                <a:solidFill>
                  <a:srgbClr val="495365"/>
                </a:solidFill>
                <a:effectLst/>
                <a:latin typeface="Arial" panose="020B0604020202020204" pitchFamily="34" charset="0"/>
              </a:rPr>
              <a:t>, Zahir Tari, and </a:t>
            </a:r>
            <a:r>
              <a:rPr lang="en-US" sz="5600" b="0" i="0" dirty="0" err="1">
                <a:solidFill>
                  <a:srgbClr val="495365"/>
                </a:solidFill>
                <a:effectLst/>
                <a:latin typeface="Arial" panose="020B0604020202020204" pitchFamily="34" charset="0"/>
              </a:rPr>
              <a:t>Xun</a:t>
            </a:r>
            <a:r>
              <a:rPr lang="en-US" sz="5600" b="0" i="0" dirty="0">
                <a:solidFill>
                  <a:srgbClr val="495365"/>
                </a:solidFill>
                <a:effectLst/>
                <a:latin typeface="Arial" panose="020B0604020202020204" pitchFamily="34" charset="0"/>
              </a:rPr>
              <a:t> Yi. Fully</a:t>
            </a:r>
            <a:br>
              <a:rPr lang="en-US" sz="5600" b="0" i="0" dirty="0">
                <a:solidFill>
                  <a:srgbClr val="495365"/>
                </a:solidFill>
                <a:effectLst/>
                <a:latin typeface="Lato" panose="020F0502020204030203" pitchFamily="34" charset="0"/>
              </a:rPr>
            </a:br>
            <a:r>
              <a:rPr lang="en-US" sz="5600" b="0" i="0" dirty="0">
                <a:solidFill>
                  <a:srgbClr val="495365"/>
                </a:solidFill>
                <a:effectLst/>
                <a:latin typeface="Arial" panose="020B0604020202020204" pitchFamily="34" charset="0"/>
              </a:rPr>
              <a:t>homomorphic based privacy-preserving distributed expectation maximization on cloud.</a:t>
            </a:r>
            <a:br>
              <a:rPr lang="en-US" sz="5600" b="0" i="0" dirty="0">
                <a:solidFill>
                  <a:srgbClr val="495365"/>
                </a:solidFill>
                <a:effectLst/>
                <a:latin typeface="Lato" panose="020F0502020204030203" pitchFamily="34" charset="0"/>
              </a:rPr>
            </a:br>
            <a:r>
              <a:rPr lang="en-US" sz="5600" b="0" i="0" dirty="0">
                <a:solidFill>
                  <a:srgbClr val="495365"/>
                </a:solidFill>
                <a:effectLst/>
                <a:latin typeface="Arial" panose="020B0604020202020204" pitchFamily="34" charset="0"/>
              </a:rPr>
              <a:t>IEEE Transactions on Parallel and Distributed Systems, 31(11):2668–2681, 2020.</a:t>
            </a:r>
            <a:br>
              <a:rPr lang="en-US" sz="5600" b="0" i="0" dirty="0">
                <a:solidFill>
                  <a:srgbClr val="495365"/>
                </a:solidFill>
                <a:effectLst/>
                <a:latin typeface="Lato" panose="020F0502020204030203" pitchFamily="34" charset="0"/>
              </a:rPr>
            </a:br>
            <a:endParaRPr lang="en-US" sz="5600" b="0" i="0" dirty="0">
              <a:solidFill>
                <a:srgbClr val="495365"/>
              </a:solidFill>
              <a:effectLst/>
              <a:latin typeface="Lato" panose="020F0502020204030203" pitchFamily="34" charset="0"/>
            </a:endParaRPr>
          </a:p>
          <a:p>
            <a:pPr marL="0" indent="0" algn="l" rtl="0">
              <a:buNone/>
            </a:pPr>
            <a:r>
              <a:rPr lang="en-US" sz="5600" b="0" i="0" dirty="0">
                <a:solidFill>
                  <a:srgbClr val="495365"/>
                </a:solidFill>
                <a:effectLst/>
                <a:latin typeface="Arial" panose="020B0604020202020204" pitchFamily="34" charset="0"/>
              </a:rPr>
              <a:t>[2] Ayoub </a:t>
            </a:r>
            <a:r>
              <a:rPr lang="en-US" sz="5600" b="0" i="0" dirty="0" err="1">
                <a:solidFill>
                  <a:srgbClr val="495365"/>
                </a:solidFill>
                <a:effectLst/>
                <a:latin typeface="Arial" panose="020B0604020202020204" pitchFamily="34" charset="0"/>
              </a:rPr>
              <a:t>Benaissa</a:t>
            </a:r>
            <a:r>
              <a:rPr lang="en-US" sz="5600" b="0" i="0" dirty="0">
                <a:solidFill>
                  <a:srgbClr val="495365"/>
                </a:solidFill>
                <a:effectLst/>
                <a:latin typeface="Arial" panose="020B0604020202020204" pitchFamily="34" charset="0"/>
              </a:rPr>
              <a:t>, Bilal </a:t>
            </a:r>
            <a:r>
              <a:rPr lang="en-US" sz="5600" b="0" i="0" dirty="0" err="1">
                <a:solidFill>
                  <a:srgbClr val="495365"/>
                </a:solidFill>
                <a:effectLst/>
                <a:latin typeface="Arial" panose="020B0604020202020204" pitchFamily="34" charset="0"/>
              </a:rPr>
              <a:t>Retiat</a:t>
            </a:r>
            <a:r>
              <a:rPr lang="en-US" sz="5600" b="0" i="0" dirty="0">
                <a:solidFill>
                  <a:srgbClr val="495365"/>
                </a:solidFill>
                <a:effectLst/>
                <a:latin typeface="Arial" panose="020B0604020202020204" pitchFamily="34" charset="0"/>
              </a:rPr>
              <a:t>, Bogdan </a:t>
            </a:r>
            <a:r>
              <a:rPr lang="en-US" sz="5600" b="0" i="0" dirty="0" err="1">
                <a:solidFill>
                  <a:srgbClr val="495365"/>
                </a:solidFill>
                <a:effectLst/>
                <a:latin typeface="Arial" panose="020B0604020202020204" pitchFamily="34" charset="0"/>
              </a:rPr>
              <a:t>Cebere</a:t>
            </a:r>
            <a:r>
              <a:rPr lang="en-US" sz="5600" b="0" i="0" dirty="0">
                <a:solidFill>
                  <a:srgbClr val="495365"/>
                </a:solidFill>
                <a:effectLst/>
                <a:latin typeface="Arial" panose="020B0604020202020204" pitchFamily="34" charset="0"/>
              </a:rPr>
              <a:t>, and Alaa </a:t>
            </a:r>
            <a:r>
              <a:rPr lang="en-US" sz="5600" b="0" i="0" dirty="0" err="1">
                <a:solidFill>
                  <a:srgbClr val="495365"/>
                </a:solidFill>
                <a:effectLst/>
                <a:latin typeface="Arial" panose="020B0604020202020204" pitchFamily="34" charset="0"/>
              </a:rPr>
              <a:t>Eddine</a:t>
            </a:r>
            <a:r>
              <a:rPr lang="en-US" sz="5600" b="0" i="0" dirty="0">
                <a:solidFill>
                  <a:srgbClr val="495365"/>
                </a:solidFill>
                <a:effectLst/>
                <a:latin typeface="Arial" panose="020B0604020202020204" pitchFamily="34" charset="0"/>
              </a:rPr>
              <a:t> </a:t>
            </a:r>
            <a:r>
              <a:rPr lang="en-US" sz="5600" b="0" i="0" dirty="0" err="1">
                <a:solidFill>
                  <a:srgbClr val="495365"/>
                </a:solidFill>
                <a:effectLst/>
                <a:latin typeface="Arial" panose="020B0604020202020204" pitchFamily="34" charset="0"/>
              </a:rPr>
              <a:t>Belfedhal</a:t>
            </a:r>
            <a:r>
              <a:rPr lang="en-US" sz="5600" b="0" i="0" dirty="0">
                <a:solidFill>
                  <a:srgbClr val="495365"/>
                </a:solidFill>
                <a:effectLst/>
                <a:latin typeface="Arial" panose="020B0604020202020204" pitchFamily="34" charset="0"/>
              </a:rPr>
              <a:t>. </a:t>
            </a:r>
            <a:r>
              <a:rPr lang="en-US" sz="5600" b="0" i="0" dirty="0" err="1">
                <a:solidFill>
                  <a:srgbClr val="495365"/>
                </a:solidFill>
                <a:effectLst/>
                <a:latin typeface="Arial" panose="020B0604020202020204" pitchFamily="34" charset="0"/>
              </a:rPr>
              <a:t>Tenseal</a:t>
            </a:r>
            <a:r>
              <a:rPr lang="en-US" sz="5600" b="0" i="0" dirty="0">
                <a:solidFill>
                  <a:srgbClr val="495365"/>
                </a:solidFill>
                <a:effectLst/>
                <a:latin typeface="Arial" panose="020B0604020202020204" pitchFamily="34" charset="0"/>
              </a:rPr>
              <a:t>: A</a:t>
            </a:r>
            <a:br>
              <a:rPr lang="en-US" sz="5600" b="0" i="0" dirty="0">
                <a:solidFill>
                  <a:srgbClr val="495365"/>
                </a:solidFill>
                <a:effectLst/>
                <a:latin typeface="Lato" panose="020F0502020204030203" pitchFamily="34" charset="0"/>
              </a:rPr>
            </a:br>
            <a:r>
              <a:rPr lang="en-US" sz="5600" b="0" i="0" dirty="0">
                <a:solidFill>
                  <a:srgbClr val="495365"/>
                </a:solidFill>
                <a:effectLst/>
                <a:latin typeface="Arial" panose="020B0604020202020204" pitchFamily="34" charset="0"/>
              </a:rPr>
              <a:t>library for encrypted tensor operations using homomorphic encryption. </a:t>
            </a:r>
            <a:r>
              <a:rPr lang="en-US" sz="5600" b="0" i="0" dirty="0" err="1">
                <a:solidFill>
                  <a:srgbClr val="495365"/>
                </a:solidFill>
                <a:effectLst/>
                <a:latin typeface="Arial" panose="020B0604020202020204" pitchFamily="34" charset="0"/>
              </a:rPr>
              <a:t>arXiv</a:t>
            </a:r>
            <a:r>
              <a:rPr lang="en-US" sz="5600" b="0" i="0" dirty="0">
                <a:solidFill>
                  <a:srgbClr val="495365"/>
                </a:solidFill>
                <a:effectLst/>
                <a:latin typeface="Arial" panose="020B0604020202020204" pitchFamily="34" charset="0"/>
              </a:rPr>
              <a:t> preprint</a:t>
            </a:r>
            <a:br>
              <a:rPr lang="en-US" sz="5600" b="0" i="0" dirty="0">
                <a:solidFill>
                  <a:srgbClr val="495365"/>
                </a:solidFill>
                <a:effectLst/>
                <a:latin typeface="Lato" panose="020F0502020204030203" pitchFamily="34" charset="0"/>
              </a:rPr>
            </a:br>
            <a:r>
              <a:rPr lang="en-US" sz="5600" b="0" i="0" dirty="0">
                <a:solidFill>
                  <a:srgbClr val="495365"/>
                </a:solidFill>
                <a:effectLst/>
                <a:latin typeface="Arial" panose="020B0604020202020204" pitchFamily="34" charset="0"/>
              </a:rPr>
              <a:t>arXiv:2104.03152, 2021.</a:t>
            </a:r>
            <a:br>
              <a:rPr lang="en-US" sz="5600" b="0" i="0" dirty="0">
                <a:solidFill>
                  <a:srgbClr val="495365"/>
                </a:solidFill>
                <a:effectLst/>
                <a:latin typeface="Lato" panose="020F0502020204030203" pitchFamily="34" charset="0"/>
              </a:rPr>
            </a:br>
            <a:endParaRPr lang="en-US" sz="5600" b="0" i="0" dirty="0">
              <a:solidFill>
                <a:srgbClr val="495365"/>
              </a:solidFill>
              <a:effectLst/>
              <a:latin typeface="Lato" panose="020F0502020204030203" pitchFamily="34" charset="0"/>
            </a:endParaRPr>
          </a:p>
          <a:p>
            <a:pPr marL="0" indent="0" algn="l" rtl="0">
              <a:buNone/>
            </a:pPr>
            <a:r>
              <a:rPr lang="en-US" sz="5600" b="0" i="0" dirty="0">
                <a:solidFill>
                  <a:srgbClr val="495365"/>
                </a:solidFill>
                <a:effectLst/>
                <a:latin typeface="Arial" panose="020B0604020202020204" pitchFamily="34" charset="0"/>
              </a:rPr>
              <a:t>[3] Kanishka </a:t>
            </a:r>
            <a:r>
              <a:rPr lang="en-US" sz="5600" b="0" i="0" dirty="0" err="1">
                <a:solidFill>
                  <a:srgbClr val="495365"/>
                </a:solidFill>
                <a:effectLst/>
                <a:latin typeface="Arial" panose="020B0604020202020204" pitchFamily="34" charset="0"/>
              </a:rPr>
              <a:t>Bhaduri</a:t>
            </a:r>
            <a:r>
              <a:rPr lang="en-US" sz="5600" b="0" i="0" dirty="0">
                <a:solidFill>
                  <a:srgbClr val="495365"/>
                </a:solidFill>
                <a:effectLst/>
                <a:latin typeface="Arial" panose="020B0604020202020204" pitchFamily="34" charset="0"/>
              </a:rPr>
              <a:t> and Ashok N Srivastava. A local scalable distributed expectation</a:t>
            </a:r>
            <a:br>
              <a:rPr lang="en-US" sz="5600" b="0" i="0" dirty="0">
                <a:solidFill>
                  <a:srgbClr val="495365"/>
                </a:solidFill>
                <a:effectLst/>
                <a:latin typeface="Lato" panose="020F0502020204030203" pitchFamily="34" charset="0"/>
              </a:rPr>
            </a:br>
            <a:r>
              <a:rPr lang="en-US" sz="5600" b="0" i="0" dirty="0">
                <a:solidFill>
                  <a:srgbClr val="495365"/>
                </a:solidFill>
                <a:effectLst/>
                <a:latin typeface="Arial" panose="020B0604020202020204" pitchFamily="34" charset="0"/>
              </a:rPr>
              <a:t>maximization algorithm for large peer-to-peer networks. In 2009 Ninth IEEE Interna-</a:t>
            </a:r>
            <a:br>
              <a:rPr lang="en-US" sz="5600" b="0" i="0" dirty="0">
                <a:solidFill>
                  <a:srgbClr val="495365"/>
                </a:solidFill>
                <a:effectLst/>
                <a:latin typeface="Lato" panose="020F0502020204030203" pitchFamily="34" charset="0"/>
              </a:rPr>
            </a:br>
            <a:r>
              <a:rPr lang="en-US" sz="5600" b="0" i="0" dirty="0" err="1">
                <a:solidFill>
                  <a:srgbClr val="495365"/>
                </a:solidFill>
                <a:effectLst/>
                <a:latin typeface="Arial" panose="020B0604020202020204" pitchFamily="34" charset="0"/>
              </a:rPr>
              <a:t>tional</a:t>
            </a:r>
            <a:r>
              <a:rPr lang="en-US" sz="5600" b="0" i="0" dirty="0">
                <a:solidFill>
                  <a:srgbClr val="495365"/>
                </a:solidFill>
                <a:effectLst/>
                <a:latin typeface="Arial" panose="020B0604020202020204" pitchFamily="34" charset="0"/>
              </a:rPr>
              <a:t> Conference on Data Mining, pages 31–40. IEEE, 2009.</a:t>
            </a:r>
            <a:br>
              <a:rPr lang="en-US" sz="5600" b="0" i="0" dirty="0">
                <a:solidFill>
                  <a:srgbClr val="495365"/>
                </a:solidFill>
                <a:effectLst/>
                <a:latin typeface="Lato" panose="020F0502020204030203" pitchFamily="34" charset="0"/>
              </a:rPr>
            </a:br>
            <a:r>
              <a:rPr lang="en-US" sz="5600" b="0" i="0" dirty="0">
                <a:solidFill>
                  <a:srgbClr val="495365"/>
                </a:solidFill>
                <a:effectLst/>
                <a:latin typeface="Arial" panose="020B0604020202020204" pitchFamily="34" charset="0"/>
              </a:rPr>
              <a:t>21</a:t>
            </a:r>
            <a:endParaRPr lang="en-US" sz="5600" b="0" i="0" dirty="0">
              <a:solidFill>
                <a:srgbClr val="495365"/>
              </a:solidFill>
              <a:effectLst/>
              <a:latin typeface="Lato" panose="020F0502020204030203" pitchFamily="34" charset="0"/>
            </a:endParaRPr>
          </a:p>
          <a:p>
            <a:pPr marL="0" indent="0" algn="l" rtl="0">
              <a:buNone/>
            </a:pPr>
            <a:r>
              <a:rPr lang="en-US" sz="5600" b="0" i="0" dirty="0">
                <a:solidFill>
                  <a:srgbClr val="495365"/>
                </a:solidFill>
                <a:effectLst/>
                <a:latin typeface="Arial" panose="020B0604020202020204" pitchFamily="34" charset="0"/>
              </a:rPr>
              <a:t>[4] Ravi Charan. Expectation Maximization Explained — to-</a:t>
            </a:r>
            <a:br>
              <a:rPr lang="en-US" sz="5600" b="0" i="0" dirty="0">
                <a:solidFill>
                  <a:srgbClr val="495365"/>
                </a:solidFill>
                <a:effectLst/>
                <a:latin typeface="Lato" panose="020F0502020204030203" pitchFamily="34" charset="0"/>
              </a:rPr>
            </a:br>
            <a:r>
              <a:rPr lang="en-US" sz="5600" b="0" i="0" dirty="0">
                <a:solidFill>
                  <a:srgbClr val="495365"/>
                </a:solidFill>
                <a:effectLst/>
                <a:latin typeface="Arial" panose="020B0604020202020204" pitchFamily="34" charset="0"/>
              </a:rPr>
              <a:t>wardsdatascience.com. </a:t>
            </a:r>
            <a:r>
              <a:rPr lang="en-US" sz="5600" b="0" i="0" dirty="0">
                <a:solidFill>
                  <a:srgbClr val="495365"/>
                </a:solidFill>
                <a:effectLst/>
                <a:latin typeface="Courier New" panose="02070309020205020404" pitchFamily="49" charset="0"/>
              </a:rPr>
              <a:t>https://towardsdatascience.com/</a:t>
            </a:r>
            <a:br>
              <a:rPr lang="en-US" sz="5600" b="0" i="0" dirty="0">
                <a:solidFill>
                  <a:srgbClr val="495365"/>
                </a:solidFill>
                <a:effectLst/>
                <a:latin typeface="Lato" panose="020F0502020204030203" pitchFamily="34" charset="0"/>
              </a:rPr>
            </a:br>
            <a:r>
              <a:rPr lang="en-US" sz="5600" b="0" i="0" dirty="0">
                <a:solidFill>
                  <a:srgbClr val="495365"/>
                </a:solidFill>
                <a:effectLst/>
                <a:latin typeface="Courier New" panose="02070309020205020404" pitchFamily="49" charset="0"/>
              </a:rPr>
              <a:t>expectation-maximization-explained-c82f5ed438e5</a:t>
            </a:r>
            <a:r>
              <a:rPr lang="en-US" sz="5600" b="0" i="0" dirty="0">
                <a:solidFill>
                  <a:srgbClr val="495365"/>
                </a:solidFill>
                <a:effectLst/>
                <a:latin typeface="Arial" panose="020B0604020202020204" pitchFamily="34" charset="0"/>
              </a:rPr>
              <a:t>. [Accessed 10-09-2023].</a:t>
            </a:r>
            <a:br>
              <a:rPr lang="en-US" sz="5600" b="0" i="0" dirty="0">
                <a:solidFill>
                  <a:srgbClr val="495365"/>
                </a:solidFill>
                <a:effectLst/>
                <a:latin typeface="Lato" panose="020F0502020204030203" pitchFamily="34" charset="0"/>
              </a:rPr>
            </a:br>
            <a:endParaRPr lang="en-US" sz="5600" b="0" i="0" dirty="0">
              <a:solidFill>
                <a:srgbClr val="495365"/>
              </a:solidFill>
              <a:effectLst/>
              <a:latin typeface="Lato" panose="020F0502020204030203" pitchFamily="34" charset="0"/>
            </a:endParaRPr>
          </a:p>
          <a:p>
            <a:pPr marL="0" indent="0" algn="l" rtl="0">
              <a:buNone/>
            </a:pPr>
            <a:r>
              <a:rPr lang="en-US" sz="5600" b="0" i="0" dirty="0">
                <a:solidFill>
                  <a:srgbClr val="495365"/>
                </a:solidFill>
                <a:effectLst/>
                <a:latin typeface="Arial" panose="020B0604020202020204" pitchFamily="34" charset="0"/>
              </a:rPr>
              <a:t>[5] Hao Chen, Wei Dai, </a:t>
            </a:r>
            <a:r>
              <a:rPr lang="en-US" sz="5600" b="0" i="0" dirty="0" err="1">
                <a:solidFill>
                  <a:srgbClr val="495365"/>
                </a:solidFill>
                <a:effectLst/>
                <a:latin typeface="Arial" panose="020B0604020202020204" pitchFamily="34" charset="0"/>
              </a:rPr>
              <a:t>Miran</a:t>
            </a:r>
            <a:r>
              <a:rPr lang="en-US" sz="5600" b="0" i="0" dirty="0">
                <a:solidFill>
                  <a:srgbClr val="495365"/>
                </a:solidFill>
                <a:effectLst/>
                <a:latin typeface="Arial" panose="020B0604020202020204" pitchFamily="34" charset="0"/>
              </a:rPr>
              <a:t> Kim, and Yongsoo Song. Efficient multi-key </a:t>
            </a:r>
            <a:r>
              <a:rPr lang="en-US" sz="5600" b="0" i="0" dirty="0" err="1">
                <a:solidFill>
                  <a:srgbClr val="495365"/>
                </a:solidFill>
                <a:effectLst/>
                <a:latin typeface="Arial" panose="020B0604020202020204" pitchFamily="34" charset="0"/>
              </a:rPr>
              <a:t>homomor</a:t>
            </a:r>
            <a:r>
              <a:rPr lang="en-US" sz="5600" b="0" i="0" dirty="0">
                <a:solidFill>
                  <a:srgbClr val="495365"/>
                </a:solidFill>
                <a:effectLst/>
                <a:latin typeface="Arial" panose="020B0604020202020204" pitchFamily="34" charset="0"/>
              </a:rPr>
              <a:t>-</a:t>
            </a:r>
            <a:br>
              <a:rPr lang="en-US" sz="5600" b="0" i="0" dirty="0">
                <a:solidFill>
                  <a:srgbClr val="495365"/>
                </a:solidFill>
                <a:effectLst/>
                <a:latin typeface="Lato" panose="020F0502020204030203" pitchFamily="34" charset="0"/>
              </a:rPr>
            </a:br>
            <a:r>
              <a:rPr lang="en-US" sz="5600" b="0" i="0" dirty="0" err="1">
                <a:solidFill>
                  <a:srgbClr val="495365"/>
                </a:solidFill>
                <a:effectLst/>
                <a:latin typeface="Arial" panose="020B0604020202020204" pitchFamily="34" charset="0"/>
              </a:rPr>
              <a:t>phic</a:t>
            </a:r>
            <a:r>
              <a:rPr lang="en-US" sz="5600" b="0" i="0" dirty="0">
                <a:solidFill>
                  <a:srgbClr val="495365"/>
                </a:solidFill>
                <a:effectLst/>
                <a:latin typeface="Arial" panose="020B0604020202020204" pitchFamily="34" charset="0"/>
              </a:rPr>
              <a:t> encryption with packed ciphertexts with application to oblivious neural network</a:t>
            </a:r>
            <a:br>
              <a:rPr lang="en-US" sz="5600" b="0" i="0" dirty="0">
                <a:solidFill>
                  <a:srgbClr val="495365"/>
                </a:solidFill>
                <a:effectLst/>
                <a:latin typeface="Lato" panose="020F0502020204030203" pitchFamily="34" charset="0"/>
              </a:rPr>
            </a:br>
            <a:r>
              <a:rPr lang="en-US" sz="5600" b="0" i="0" dirty="0">
                <a:solidFill>
                  <a:srgbClr val="495365"/>
                </a:solidFill>
                <a:effectLst/>
                <a:latin typeface="Arial" panose="020B0604020202020204" pitchFamily="34" charset="0"/>
              </a:rPr>
              <a:t>inference. In Proceedings of the 2019 ACM SIGSAC Conference on Computer and</a:t>
            </a:r>
            <a:br>
              <a:rPr lang="en-US" sz="5600" b="0" i="0" dirty="0">
                <a:solidFill>
                  <a:srgbClr val="495365"/>
                </a:solidFill>
                <a:effectLst/>
                <a:latin typeface="Lato" panose="020F0502020204030203" pitchFamily="34" charset="0"/>
              </a:rPr>
            </a:br>
            <a:r>
              <a:rPr lang="en-US" sz="5600" b="0" i="0" dirty="0">
                <a:solidFill>
                  <a:srgbClr val="495365"/>
                </a:solidFill>
                <a:effectLst/>
                <a:latin typeface="Arial" panose="020B0604020202020204" pitchFamily="34" charset="0"/>
              </a:rPr>
              <a:t>Communications Security, pages 395–412, 2019.</a:t>
            </a:r>
            <a:br>
              <a:rPr lang="en-US" sz="5600" b="0" i="0" dirty="0">
                <a:solidFill>
                  <a:srgbClr val="495365"/>
                </a:solidFill>
                <a:effectLst/>
                <a:latin typeface="Lato" panose="020F0502020204030203" pitchFamily="34" charset="0"/>
              </a:rPr>
            </a:br>
            <a:endParaRPr lang="en-US" sz="5600" b="0" i="0" dirty="0">
              <a:solidFill>
                <a:srgbClr val="495365"/>
              </a:solidFill>
              <a:effectLst/>
              <a:latin typeface="Lato" panose="020F0502020204030203" pitchFamily="34" charset="0"/>
            </a:endParaRPr>
          </a:p>
          <a:p>
            <a:pPr marL="0" indent="0" algn="l" rtl="0">
              <a:buNone/>
            </a:pPr>
            <a:r>
              <a:rPr lang="en-US" sz="5600" b="0" i="0" dirty="0">
                <a:solidFill>
                  <a:srgbClr val="495365"/>
                </a:solidFill>
                <a:effectLst/>
                <a:latin typeface="Arial" panose="020B0604020202020204" pitchFamily="34" charset="0"/>
              </a:rPr>
              <a:t>[6] Jung </a:t>
            </a:r>
            <a:r>
              <a:rPr lang="en-US" sz="5600" b="0" i="0" dirty="0" err="1">
                <a:solidFill>
                  <a:srgbClr val="495365"/>
                </a:solidFill>
                <a:effectLst/>
                <a:latin typeface="Arial" panose="020B0604020202020204" pitchFamily="34" charset="0"/>
              </a:rPr>
              <a:t>Hee</a:t>
            </a:r>
            <a:r>
              <a:rPr lang="en-US" sz="5600" b="0" i="0" dirty="0">
                <a:solidFill>
                  <a:srgbClr val="495365"/>
                </a:solidFill>
                <a:effectLst/>
                <a:latin typeface="Arial" panose="020B0604020202020204" pitchFamily="34" charset="0"/>
              </a:rPr>
              <a:t> </a:t>
            </a:r>
            <a:r>
              <a:rPr lang="en-US" sz="5600" b="0" i="0" dirty="0" err="1">
                <a:solidFill>
                  <a:srgbClr val="495365"/>
                </a:solidFill>
                <a:effectLst/>
                <a:latin typeface="Arial" panose="020B0604020202020204" pitchFamily="34" charset="0"/>
              </a:rPr>
              <a:t>Cheon</a:t>
            </a:r>
            <a:r>
              <a:rPr lang="en-US" sz="5600" b="0" i="0" dirty="0">
                <a:solidFill>
                  <a:srgbClr val="495365"/>
                </a:solidFill>
                <a:effectLst/>
                <a:latin typeface="Arial" panose="020B0604020202020204" pitchFamily="34" charset="0"/>
              </a:rPr>
              <a:t>, Andrey Kim, </a:t>
            </a:r>
            <a:r>
              <a:rPr lang="en-US" sz="5600" b="0" i="0" dirty="0" err="1">
                <a:solidFill>
                  <a:srgbClr val="495365"/>
                </a:solidFill>
                <a:effectLst/>
                <a:latin typeface="Arial" panose="020B0604020202020204" pitchFamily="34" charset="0"/>
              </a:rPr>
              <a:t>Miran</a:t>
            </a:r>
            <a:r>
              <a:rPr lang="en-US" sz="5600" b="0" i="0" dirty="0">
                <a:solidFill>
                  <a:srgbClr val="495365"/>
                </a:solidFill>
                <a:effectLst/>
                <a:latin typeface="Arial" panose="020B0604020202020204" pitchFamily="34" charset="0"/>
              </a:rPr>
              <a:t> Kim, and Yongsoo Song. Homomorphic </a:t>
            </a:r>
            <a:r>
              <a:rPr lang="en-US" sz="5600" b="0" i="0" dirty="0" err="1">
                <a:solidFill>
                  <a:srgbClr val="495365"/>
                </a:solidFill>
                <a:effectLst/>
                <a:latin typeface="Arial" panose="020B0604020202020204" pitchFamily="34" charset="0"/>
              </a:rPr>
              <a:t>en</a:t>
            </a:r>
            <a:r>
              <a:rPr lang="en-US" sz="5600" b="0" i="0" dirty="0">
                <a:solidFill>
                  <a:srgbClr val="495365"/>
                </a:solidFill>
                <a:effectLst/>
                <a:latin typeface="Arial" panose="020B0604020202020204" pitchFamily="34" charset="0"/>
              </a:rPr>
              <a:t>-</a:t>
            </a:r>
            <a:br>
              <a:rPr lang="en-US" sz="5600" b="0" i="0" dirty="0">
                <a:solidFill>
                  <a:srgbClr val="495365"/>
                </a:solidFill>
                <a:effectLst/>
                <a:latin typeface="Lato" panose="020F0502020204030203" pitchFamily="34" charset="0"/>
              </a:rPr>
            </a:br>
            <a:r>
              <a:rPr lang="en-US" sz="5600" b="0" i="0" dirty="0" err="1">
                <a:solidFill>
                  <a:srgbClr val="495365"/>
                </a:solidFill>
                <a:effectLst/>
                <a:latin typeface="Arial" panose="020B0604020202020204" pitchFamily="34" charset="0"/>
              </a:rPr>
              <a:t>cryption</a:t>
            </a:r>
            <a:r>
              <a:rPr lang="en-US" sz="5600" b="0" i="0" dirty="0">
                <a:solidFill>
                  <a:srgbClr val="495365"/>
                </a:solidFill>
                <a:effectLst/>
                <a:latin typeface="Arial" panose="020B0604020202020204" pitchFamily="34" charset="0"/>
              </a:rPr>
              <a:t> for arithmetic of approximate numbers. Cryptology </a:t>
            </a:r>
            <a:r>
              <a:rPr lang="en-US" sz="5600" b="0" i="0" dirty="0" err="1">
                <a:solidFill>
                  <a:srgbClr val="495365"/>
                </a:solidFill>
                <a:effectLst/>
                <a:latin typeface="Arial" panose="020B0604020202020204" pitchFamily="34" charset="0"/>
              </a:rPr>
              <a:t>ePrint</a:t>
            </a:r>
            <a:r>
              <a:rPr lang="en-US" sz="5600" b="0" i="0" dirty="0">
                <a:solidFill>
                  <a:srgbClr val="495365"/>
                </a:solidFill>
                <a:effectLst/>
                <a:latin typeface="Arial" panose="020B0604020202020204" pitchFamily="34" charset="0"/>
              </a:rPr>
              <a:t> Archive, Paper</a:t>
            </a:r>
            <a:br>
              <a:rPr lang="en-US" sz="5600" b="0" i="0" dirty="0">
                <a:solidFill>
                  <a:srgbClr val="495365"/>
                </a:solidFill>
                <a:effectLst/>
                <a:latin typeface="Lato" panose="020F0502020204030203" pitchFamily="34" charset="0"/>
              </a:rPr>
            </a:br>
            <a:r>
              <a:rPr lang="en-US" sz="5600" b="0" i="0" dirty="0">
                <a:solidFill>
                  <a:srgbClr val="495365"/>
                </a:solidFill>
                <a:effectLst/>
                <a:latin typeface="Arial" panose="020B0604020202020204" pitchFamily="34" charset="0"/>
              </a:rPr>
              <a:t>2016/421, 2016. </a:t>
            </a:r>
            <a:r>
              <a:rPr lang="en-US" sz="5600" b="0" i="0" dirty="0">
                <a:solidFill>
                  <a:srgbClr val="495365"/>
                </a:solidFill>
                <a:effectLst/>
                <a:latin typeface="Courier New" panose="02070309020205020404" pitchFamily="49" charset="0"/>
              </a:rPr>
              <a:t>https://eprint.iacr.org/2016/421</a:t>
            </a:r>
            <a:r>
              <a:rPr lang="en-US" sz="5600" b="0" i="0" dirty="0">
                <a:solidFill>
                  <a:srgbClr val="495365"/>
                </a:solidFill>
                <a:effectLst/>
                <a:latin typeface="Arial" panose="020B0604020202020204" pitchFamily="34" charset="0"/>
              </a:rPr>
              <a:t>.</a:t>
            </a:r>
            <a:br>
              <a:rPr lang="en-US" sz="5600" b="0" i="0" dirty="0">
                <a:solidFill>
                  <a:srgbClr val="495365"/>
                </a:solidFill>
                <a:effectLst/>
                <a:latin typeface="Lato" panose="020F0502020204030203" pitchFamily="34" charset="0"/>
              </a:rPr>
            </a:br>
            <a:endParaRPr lang="en-US" sz="600" dirty="0"/>
          </a:p>
        </p:txBody>
      </p:sp>
    </p:spTree>
    <p:extLst>
      <p:ext uri="{BB962C8B-B14F-4D97-AF65-F5344CB8AC3E}">
        <p14:creationId xmlns:p14="http://schemas.microsoft.com/office/powerpoint/2010/main" val="420545548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40A00-51C1-A526-B415-44A1BF1E82EF}"/>
              </a:ext>
            </a:extLst>
          </p:cNvPr>
          <p:cNvSpPr>
            <a:spLocks noGrp="1"/>
          </p:cNvSpPr>
          <p:nvPr>
            <p:ph type="title"/>
          </p:nvPr>
        </p:nvSpPr>
        <p:spPr>
          <a:xfrm>
            <a:off x="2030606" y="183250"/>
            <a:ext cx="7729728" cy="1188720"/>
          </a:xfrm>
        </p:spPr>
        <p:txBody>
          <a:bodyPr/>
          <a:lstStyle/>
          <a:p>
            <a:r>
              <a:rPr lang="en-US" dirty="0"/>
              <a:t>references</a:t>
            </a:r>
          </a:p>
        </p:txBody>
      </p:sp>
      <p:sp>
        <p:nvSpPr>
          <p:cNvPr id="4" name="Content Placeholder 3">
            <a:extLst>
              <a:ext uri="{FF2B5EF4-FFF2-40B4-BE49-F238E27FC236}">
                <a16:creationId xmlns:a16="http://schemas.microsoft.com/office/drawing/2014/main" id="{0FB80163-E80D-7E8A-E8B1-FE20F6721152}"/>
              </a:ext>
            </a:extLst>
          </p:cNvPr>
          <p:cNvSpPr>
            <a:spLocks noGrp="1"/>
          </p:cNvSpPr>
          <p:nvPr>
            <p:ph idx="1"/>
          </p:nvPr>
        </p:nvSpPr>
        <p:spPr>
          <a:xfrm>
            <a:off x="1775432" y="1489196"/>
            <a:ext cx="8129621" cy="5236669"/>
          </a:xfrm>
        </p:spPr>
        <p:txBody>
          <a:bodyPr>
            <a:normAutofit fontScale="25000" lnSpcReduction="20000"/>
          </a:bodyPr>
          <a:lstStyle/>
          <a:p>
            <a:pPr marL="0" indent="0" algn="l" rtl="0">
              <a:buNone/>
            </a:pPr>
            <a:br>
              <a:rPr lang="en-US" sz="5600" b="0" i="0" dirty="0">
                <a:solidFill>
                  <a:srgbClr val="495365"/>
                </a:solidFill>
                <a:effectLst/>
                <a:latin typeface="Lato" panose="020F0502020204030203" pitchFamily="34" charset="0"/>
              </a:rPr>
            </a:br>
            <a:r>
              <a:rPr lang="en-US" sz="5600" b="0" i="0" dirty="0">
                <a:solidFill>
                  <a:srgbClr val="495365"/>
                </a:solidFill>
                <a:effectLst/>
                <a:latin typeface="Arial" panose="020B0604020202020204" pitchFamily="34" charset="0"/>
              </a:rPr>
              <a:t>[7] </a:t>
            </a:r>
            <a:r>
              <a:rPr lang="en-US" sz="5600" b="0" i="0" dirty="0" err="1">
                <a:solidFill>
                  <a:srgbClr val="495365"/>
                </a:solidFill>
                <a:effectLst/>
                <a:latin typeface="Arial" panose="020B0604020202020204" pitchFamily="34" charset="0"/>
              </a:rPr>
              <a:t>Dheeru</a:t>
            </a:r>
            <a:r>
              <a:rPr lang="en-US" sz="5600" b="0" i="0" dirty="0">
                <a:solidFill>
                  <a:srgbClr val="495365"/>
                </a:solidFill>
                <a:effectLst/>
                <a:latin typeface="Arial" panose="020B0604020202020204" pitchFamily="34" charset="0"/>
              </a:rPr>
              <a:t> Dua, Casey Graff, et al. </a:t>
            </a:r>
            <a:r>
              <a:rPr lang="en-US" sz="5600" b="0" i="0" dirty="0" err="1">
                <a:solidFill>
                  <a:srgbClr val="495365"/>
                </a:solidFill>
                <a:effectLst/>
                <a:latin typeface="Arial" panose="020B0604020202020204" pitchFamily="34" charset="0"/>
              </a:rPr>
              <a:t>Uci</a:t>
            </a:r>
            <a:r>
              <a:rPr lang="en-US" sz="5600" b="0" i="0" dirty="0">
                <a:solidFill>
                  <a:srgbClr val="495365"/>
                </a:solidFill>
                <a:effectLst/>
                <a:latin typeface="Arial" panose="020B0604020202020204" pitchFamily="34" charset="0"/>
              </a:rPr>
              <a:t> machine learning repository. 2017.</a:t>
            </a:r>
            <a:br>
              <a:rPr lang="en-US" sz="5600" b="0" i="0" dirty="0">
                <a:solidFill>
                  <a:srgbClr val="495365"/>
                </a:solidFill>
                <a:effectLst/>
                <a:latin typeface="Lato" panose="020F0502020204030203" pitchFamily="34" charset="0"/>
              </a:rPr>
            </a:br>
            <a:endParaRPr lang="en-US" sz="5600" b="0" i="0" dirty="0">
              <a:solidFill>
                <a:srgbClr val="495365"/>
              </a:solidFill>
              <a:effectLst/>
              <a:latin typeface="Lato" panose="020F0502020204030203" pitchFamily="34" charset="0"/>
            </a:endParaRPr>
          </a:p>
          <a:p>
            <a:pPr marL="0" indent="0" algn="l" rtl="0">
              <a:buNone/>
            </a:pPr>
            <a:r>
              <a:rPr lang="en-US" sz="5600" b="0" i="0" dirty="0">
                <a:solidFill>
                  <a:srgbClr val="495365"/>
                </a:solidFill>
                <a:effectLst/>
                <a:latin typeface="Arial" panose="020B0604020202020204" pitchFamily="34" charset="0"/>
              </a:rPr>
              <a:t>[8] Sharon X Lee, Kaleb L </a:t>
            </a:r>
            <a:r>
              <a:rPr lang="en-US" sz="5600" b="0" i="0" dirty="0" err="1">
                <a:solidFill>
                  <a:srgbClr val="495365"/>
                </a:solidFill>
                <a:effectLst/>
                <a:latin typeface="Arial" panose="020B0604020202020204" pitchFamily="34" charset="0"/>
              </a:rPr>
              <a:t>Leemaqz</a:t>
            </a:r>
            <a:r>
              <a:rPr lang="en-US" sz="5600" b="0" i="0" dirty="0">
                <a:solidFill>
                  <a:srgbClr val="495365"/>
                </a:solidFill>
                <a:effectLst/>
                <a:latin typeface="Arial" panose="020B0604020202020204" pitchFamily="34" charset="0"/>
              </a:rPr>
              <a:t>, and Geoffrey J McLachlan. </a:t>
            </a:r>
            <a:r>
              <a:rPr lang="en-US" sz="5600" b="0" i="0" dirty="0" err="1">
                <a:solidFill>
                  <a:srgbClr val="495365"/>
                </a:solidFill>
                <a:effectLst/>
                <a:latin typeface="Arial" panose="020B0604020202020204" pitchFamily="34" charset="0"/>
              </a:rPr>
              <a:t>Ppem</a:t>
            </a:r>
            <a:r>
              <a:rPr lang="en-US" sz="5600" b="0" i="0" dirty="0">
                <a:solidFill>
                  <a:srgbClr val="495365"/>
                </a:solidFill>
                <a:effectLst/>
                <a:latin typeface="Arial" panose="020B0604020202020204" pitchFamily="34" charset="0"/>
              </a:rPr>
              <a:t>: Privacy-preserving</a:t>
            </a:r>
            <a:br>
              <a:rPr lang="en-US" sz="5600" b="0" i="0" dirty="0">
                <a:solidFill>
                  <a:srgbClr val="495365"/>
                </a:solidFill>
                <a:effectLst/>
                <a:latin typeface="Lato" panose="020F0502020204030203" pitchFamily="34" charset="0"/>
              </a:rPr>
            </a:br>
            <a:r>
              <a:rPr lang="en-US" sz="5600" b="0" i="0" dirty="0" err="1">
                <a:solidFill>
                  <a:srgbClr val="495365"/>
                </a:solidFill>
                <a:effectLst/>
                <a:latin typeface="Arial" panose="020B0604020202020204" pitchFamily="34" charset="0"/>
              </a:rPr>
              <a:t>em</a:t>
            </a:r>
            <a:r>
              <a:rPr lang="en-US" sz="5600" b="0" i="0" dirty="0">
                <a:solidFill>
                  <a:srgbClr val="495365"/>
                </a:solidFill>
                <a:effectLst/>
                <a:latin typeface="Arial" panose="020B0604020202020204" pitchFamily="34" charset="0"/>
              </a:rPr>
              <a:t> learning for mixture models. Concurrency and Computation: Practice and </a:t>
            </a:r>
            <a:r>
              <a:rPr lang="en-US" sz="5600" b="0" i="0" dirty="0" err="1">
                <a:solidFill>
                  <a:srgbClr val="495365"/>
                </a:solidFill>
                <a:effectLst/>
                <a:latin typeface="Arial" panose="020B0604020202020204" pitchFamily="34" charset="0"/>
              </a:rPr>
              <a:t>Experi</a:t>
            </a:r>
            <a:r>
              <a:rPr lang="en-US" sz="5600" b="0" i="0" dirty="0">
                <a:solidFill>
                  <a:srgbClr val="495365"/>
                </a:solidFill>
                <a:effectLst/>
                <a:latin typeface="Arial" panose="020B0604020202020204" pitchFamily="34" charset="0"/>
              </a:rPr>
              <a:t>-</a:t>
            </a:r>
            <a:br>
              <a:rPr lang="en-US" sz="5600" b="0" i="0" dirty="0">
                <a:solidFill>
                  <a:srgbClr val="495365"/>
                </a:solidFill>
                <a:effectLst/>
                <a:latin typeface="Lato" panose="020F0502020204030203" pitchFamily="34" charset="0"/>
              </a:rPr>
            </a:br>
            <a:r>
              <a:rPr lang="en-US" sz="5600" b="0" i="0" dirty="0" err="1">
                <a:solidFill>
                  <a:srgbClr val="495365"/>
                </a:solidFill>
                <a:effectLst/>
                <a:latin typeface="Arial" panose="020B0604020202020204" pitchFamily="34" charset="0"/>
              </a:rPr>
              <a:t>ence</a:t>
            </a:r>
            <a:r>
              <a:rPr lang="en-US" sz="5600" b="0" i="0" dirty="0">
                <a:solidFill>
                  <a:srgbClr val="495365"/>
                </a:solidFill>
                <a:effectLst/>
                <a:latin typeface="Arial" panose="020B0604020202020204" pitchFamily="34" charset="0"/>
              </a:rPr>
              <a:t>, 31(24):e5208, 2019.</a:t>
            </a:r>
            <a:br>
              <a:rPr lang="en-US" sz="5600" b="0" i="0" dirty="0">
                <a:solidFill>
                  <a:srgbClr val="495365"/>
                </a:solidFill>
                <a:effectLst/>
                <a:latin typeface="Lato" panose="020F0502020204030203" pitchFamily="34" charset="0"/>
              </a:rPr>
            </a:br>
            <a:endParaRPr lang="en-US" sz="5600" b="0" i="0" dirty="0">
              <a:solidFill>
                <a:srgbClr val="495365"/>
              </a:solidFill>
              <a:effectLst/>
              <a:latin typeface="Lato" panose="020F0502020204030203" pitchFamily="34" charset="0"/>
            </a:endParaRPr>
          </a:p>
          <a:p>
            <a:pPr marL="0" indent="0" algn="l" rtl="0">
              <a:buNone/>
            </a:pPr>
            <a:r>
              <a:rPr lang="en-US" sz="5600" b="0" i="0" dirty="0">
                <a:solidFill>
                  <a:srgbClr val="495365"/>
                </a:solidFill>
                <a:effectLst/>
                <a:latin typeface="Arial" panose="020B0604020202020204" pitchFamily="34" charset="0"/>
              </a:rPr>
              <a:t>[9] </a:t>
            </a:r>
            <a:r>
              <a:rPr lang="en-US" sz="5600" b="0" i="0" dirty="0" err="1">
                <a:solidFill>
                  <a:srgbClr val="495365"/>
                </a:solidFill>
                <a:effectLst/>
                <a:latin typeface="Arial" panose="020B0604020202020204" pitchFamily="34" charset="0"/>
              </a:rPr>
              <a:t>Baiyu</a:t>
            </a:r>
            <a:r>
              <a:rPr lang="en-US" sz="5600" b="0" i="0" dirty="0">
                <a:solidFill>
                  <a:srgbClr val="495365"/>
                </a:solidFill>
                <a:effectLst/>
                <a:latin typeface="Arial" panose="020B0604020202020204" pitchFamily="34" charset="0"/>
              </a:rPr>
              <a:t> Li, Daniele </a:t>
            </a:r>
            <a:r>
              <a:rPr lang="en-US" sz="5600" b="0" i="0" dirty="0" err="1">
                <a:solidFill>
                  <a:srgbClr val="495365"/>
                </a:solidFill>
                <a:effectLst/>
                <a:latin typeface="Arial" panose="020B0604020202020204" pitchFamily="34" charset="0"/>
              </a:rPr>
              <a:t>Micciancio</a:t>
            </a:r>
            <a:r>
              <a:rPr lang="en-US" sz="5600" b="0" i="0" dirty="0">
                <a:solidFill>
                  <a:srgbClr val="495365"/>
                </a:solidFill>
                <a:effectLst/>
                <a:latin typeface="Arial" panose="020B0604020202020204" pitchFamily="34" charset="0"/>
              </a:rPr>
              <a:t>, Mark Schultz, and Jessica Sorrell. Securing approximate</a:t>
            </a:r>
            <a:br>
              <a:rPr lang="en-US" sz="5600" b="0" i="0" dirty="0">
                <a:solidFill>
                  <a:srgbClr val="495365"/>
                </a:solidFill>
                <a:effectLst/>
                <a:latin typeface="Lato" panose="020F0502020204030203" pitchFamily="34" charset="0"/>
              </a:rPr>
            </a:br>
            <a:r>
              <a:rPr lang="en-US" sz="5600" b="0" i="0" dirty="0">
                <a:solidFill>
                  <a:srgbClr val="495365"/>
                </a:solidFill>
                <a:effectLst/>
                <a:latin typeface="Arial" panose="020B0604020202020204" pitchFamily="34" charset="0"/>
              </a:rPr>
              <a:t>homomorphic encryption using differential privacy. In Annual International Cryptology</a:t>
            </a:r>
            <a:br>
              <a:rPr lang="en-US" sz="5600" b="0" i="0" dirty="0">
                <a:solidFill>
                  <a:srgbClr val="495365"/>
                </a:solidFill>
                <a:effectLst/>
                <a:latin typeface="Lato" panose="020F0502020204030203" pitchFamily="34" charset="0"/>
              </a:rPr>
            </a:br>
            <a:r>
              <a:rPr lang="en-US" sz="5600" b="0" i="0" dirty="0">
                <a:solidFill>
                  <a:srgbClr val="495365"/>
                </a:solidFill>
                <a:effectLst/>
                <a:latin typeface="Arial" panose="020B0604020202020204" pitchFamily="34" charset="0"/>
              </a:rPr>
              <a:t>Conference, pages 560–589. Springer, 2022.</a:t>
            </a:r>
            <a:br>
              <a:rPr lang="en-US" sz="5600" b="0" i="0" dirty="0">
                <a:solidFill>
                  <a:srgbClr val="495365"/>
                </a:solidFill>
                <a:effectLst/>
                <a:latin typeface="Lato" panose="020F0502020204030203" pitchFamily="34" charset="0"/>
              </a:rPr>
            </a:br>
            <a:endParaRPr lang="en-US" sz="5600" b="0" i="0" dirty="0">
              <a:solidFill>
                <a:srgbClr val="495365"/>
              </a:solidFill>
              <a:effectLst/>
              <a:latin typeface="Lato" panose="020F0502020204030203" pitchFamily="34" charset="0"/>
            </a:endParaRPr>
          </a:p>
          <a:p>
            <a:pPr marL="0" indent="0" algn="l" rtl="0">
              <a:buNone/>
            </a:pPr>
            <a:r>
              <a:rPr lang="en-US" sz="5600" b="0" i="0" dirty="0">
                <a:solidFill>
                  <a:srgbClr val="495365"/>
                </a:solidFill>
                <a:effectLst/>
                <a:latin typeface="Arial" panose="020B0604020202020204" pitchFamily="34" charset="0"/>
              </a:rPr>
              <a:t>[10] </a:t>
            </a:r>
            <a:r>
              <a:rPr lang="en-US" sz="5600" b="0" i="0" dirty="0" err="1">
                <a:solidFill>
                  <a:srgbClr val="495365"/>
                </a:solidFill>
                <a:effectLst/>
                <a:latin typeface="Arial" panose="020B0604020202020204" pitchFamily="34" charset="0"/>
              </a:rPr>
              <a:t>Qiongxiu</a:t>
            </a:r>
            <a:r>
              <a:rPr lang="en-US" sz="5600" b="0" i="0" dirty="0">
                <a:solidFill>
                  <a:srgbClr val="495365"/>
                </a:solidFill>
                <a:effectLst/>
                <a:latin typeface="Arial" panose="020B0604020202020204" pitchFamily="34" charset="0"/>
              </a:rPr>
              <a:t> Li, Jaron </a:t>
            </a:r>
            <a:r>
              <a:rPr lang="en-US" sz="5600" b="0" i="0" dirty="0" err="1">
                <a:solidFill>
                  <a:srgbClr val="495365"/>
                </a:solidFill>
                <a:effectLst/>
                <a:latin typeface="Arial" panose="020B0604020202020204" pitchFamily="34" charset="0"/>
              </a:rPr>
              <a:t>Skovsted</a:t>
            </a:r>
            <a:r>
              <a:rPr lang="en-US" sz="5600" b="0" i="0" dirty="0">
                <a:solidFill>
                  <a:srgbClr val="495365"/>
                </a:solidFill>
                <a:effectLst/>
                <a:latin typeface="Arial" panose="020B0604020202020204" pitchFamily="34" charset="0"/>
              </a:rPr>
              <a:t> Gundersen, Katrine </a:t>
            </a:r>
            <a:r>
              <a:rPr lang="en-US" sz="5600" b="0" i="0" dirty="0" err="1">
                <a:solidFill>
                  <a:srgbClr val="495365"/>
                </a:solidFill>
                <a:effectLst/>
                <a:latin typeface="Arial" panose="020B0604020202020204" pitchFamily="34" charset="0"/>
              </a:rPr>
              <a:t>Tjell</a:t>
            </a:r>
            <a:r>
              <a:rPr lang="en-US" sz="5600" b="0" i="0" dirty="0">
                <a:solidFill>
                  <a:srgbClr val="495365"/>
                </a:solidFill>
                <a:effectLst/>
                <a:latin typeface="Arial" panose="020B0604020202020204" pitchFamily="34" charset="0"/>
              </a:rPr>
              <a:t>, </a:t>
            </a:r>
            <a:r>
              <a:rPr lang="en-US" sz="5600" b="0" i="0" dirty="0" err="1">
                <a:solidFill>
                  <a:srgbClr val="495365"/>
                </a:solidFill>
                <a:effectLst/>
                <a:latin typeface="Arial" panose="020B0604020202020204" pitchFamily="34" charset="0"/>
              </a:rPr>
              <a:t>Rafal</a:t>
            </a:r>
            <a:r>
              <a:rPr lang="en-US" sz="5600" b="0" i="0" dirty="0">
                <a:solidFill>
                  <a:srgbClr val="495365"/>
                </a:solidFill>
                <a:effectLst/>
                <a:latin typeface="Arial" panose="020B0604020202020204" pitchFamily="34" charset="0"/>
              </a:rPr>
              <a:t> Wisniewski, and</a:t>
            </a:r>
            <a:br>
              <a:rPr lang="en-US" sz="5600" b="0" i="0" dirty="0">
                <a:solidFill>
                  <a:srgbClr val="495365"/>
                </a:solidFill>
                <a:effectLst/>
                <a:latin typeface="Lato" panose="020F0502020204030203" pitchFamily="34" charset="0"/>
              </a:rPr>
            </a:br>
            <a:r>
              <a:rPr lang="en-US" sz="5600" b="0" i="0" dirty="0">
                <a:solidFill>
                  <a:srgbClr val="495365"/>
                </a:solidFill>
                <a:effectLst/>
                <a:latin typeface="Arial" panose="020B0604020202020204" pitchFamily="34" charset="0"/>
              </a:rPr>
              <a:t>Mads </a:t>
            </a:r>
            <a:r>
              <a:rPr lang="en-US" sz="5600" b="0" i="0" dirty="0" err="1">
                <a:solidFill>
                  <a:srgbClr val="495365"/>
                </a:solidFill>
                <a:effectLst/>
                <a:latin typeface="Arial" panose="020B0604020202020204" pitchFamily="34" charset="0"/>
              </a:rPr>
              <a:t>Græsbøll</a:t>
            </a:r>
            <a:r>
              <a:rPr lang="en-US" sz="5600" b="0" i="0" dirty="0">
                <a:solidFill>
                  <a:srgbClr val="495365"/>
                </a:solidFill>
                <a:effectLst/>
                <a:latin typeface="Arial" panose="020B0604020202020204" pitchFamily="34" charset="0"/>
              </a:rPr>
              <a:t> Christensen. Privacy-preserving distributed expectation maximization</a:t>
            </a:r>
            <a:br>
              <a:rPr lang="en-US" sz="5600" b="0" i="0" dirty="0">
                <a:solidFill>
                  <a:srgbClr val="495365"/>
                </a:solidFill>
                <a:effectLst/>
                <a:latin typeface="Lato" panose="020F0502020204030203" pitchFamily="34" charset="0"/>
              </a:rPr>
            </a:br>
            <a:r>
              <a:rPr lang="en-US" sz="5600" b="0" i="0" dirty="0">
                <a:solidFill>
                  <a:srgbClr val="495365"/>
                </a:solidFill>
                <a:effectLst/>
                <a:latin typeface="Arial" panose="020B0604020202020204" pitchFamily="34" charset="0"/>
              </a:rPr>
              <a:t>for gaussian mixture model using subspace perturbation. In ICASSP 2022-2022 IEEE</a:t>
            </a:r>
            <a:br>
              <a:rPr lang="en-US" sz="5600" b="0" i="0" dirty="0">
                <a:solidFill>
                  <a:srgbClr val="495365"/>
                </a:solidFill>
                <a:effectLst/>
                <a:latin typeface="Lato" panose="020F0502020204030203" pitchFamily="34" charset="0"/>
              </a:rPr>
            </a:br>
            <a:r>
              <a:rPr lang="en-US" sz="5600" b="0" i="0" dirty="0">
                <a:solidFill>
                  <a:srgbClr val="495365"/>
                </a:solidFill>
                <a:effectLst/>
                <a:latin typeface="Arial" panose="020B0604020202020204" pitchFamily="34" charset="0"/>
              </a:rPr>
              <a:t>International Conference on Acoustics, Speech and Signal Processing (ICASSP), pages</a:t>
            </a:r>
            <a:br>
              <a:rPr lang="en-US" sz="5600" b="0" i="0" dirty="0">
                <a:solidFill>
                  <a:srgbClr val="495365"/>
                </a:solidFill>
                <a:effectLst/>
                <a:latin typeface="Lato" panose="020F0502020204030203" pitchFamily="34" charset="0"/>
              </a:rPr>
            </a:br>
            <a:r>
              <a:rPr lang="en-US" sz="5600" b="0" i="0" dirty="0">
                <a:solidFill>
                  <a:srgbClr val="495365"/>
                </a:solidFill>
                <a:effectLst/>
                <a:latin typeface="Arial" panose="020B0604020202020204" pitchFamily="34" charset="0"/>
              </a:rPr>
              <a:t>4263–4267. IEEE, 2022.</a:t>
            </a:r>
            <a:br>
              <a:rPr lang="en-US" sz="5600" b="0" i="0" dirty="0">
                <a:solidFill>
                  <a:srgbClr val="495365"/>
                </a:solidFill>
                <a:effectLst/>
                <a:latin typeface="Lato" panose="020F0502020204030203" pitchFamily="34" charset="0"/>
              </a:rPr>
            </a:br>
            <a:endParaRPr lang="en-US" sz="5600" b="0" i="0" dirty="0">
              <a:solidFill>
                <a:srgbClr val="495365"/>
              </a:solidFill>
              <a:effectLst/>
              <a:latin typeface="Lato" panose="020F0502020204030203" pitchFamily="34" charset="0"/>
            </a:endParaRPr>
          </a:p>
          <a:p>
            <a:pPr marL="0" indent="0" algn="l" rtl="0">
              <a:buNone/>
            </a:pPr>
            <a:r>
              <a:rPr lang="en-US" sz="5600" b="0" i="0" dirty="0">
                <a:solidFill>
                  <a:srgbClr val="495365"/>
                </a:solidFill>
                <a:effectLst/>
                <a:latin typeface="Arial" panose="020B0604020202020204" pitchFamily="34" charset="0"/>
              </a:rPr>
              <a:t>[11] </a:t>
            </a:r>
            <a:r>
              <a:rPr lang="en-US" sz="5600" b="0" i="0" dirty="0" err="1">
                <a:solidFill>
                  <a:srgbClr val="495365"/>
                </a:solidFill>
                <a:effectLst/>
                <a:latin typeface="Arial" panose="020B0604020202020204" pitchFamily="34" charset="0"/>
              </a:rPr>
              <a:t>Xiaodong</a:t>
            </a:r>
            <a:r>
              <a:rPr lang="en-US" sz="5600" b="0" i="0" dirty="0">
                <a:solidFill>
                  <a:srgbClr val="495365"/>
                </a:solidFill>
                <a:effectLst/>
                <a:latin typeface="Arial" panose="020B0604020202020204" pitchFamily="34" charset="0"/>
              </a:rPr>
              <a:t> Lin, Chris Clifton, and Michael Zhu. Privacy-preserving clustering with</a:t>
            </a:r>
            <a:br>
              <a:rPr lang="en-US" sz="5600" b="0" i="0" dirty="0">
                <a:solidFill>
                  <a:srgbClr val="495365"/>
                </a:solidFill>
                <a:effectLst/>
                <a:latin typeface="Lato" panose="020F0502020204030203" pitchFamily="34" charset="0"/>
              </a:rPr>
            </a:br>
            <a:r>
              <a:rPr lang="en-US" sz="5600" b="0" i="0" dirty="0">
                <a:solidFill>
                  <a:srgbClr val="495365"/>
                </a:solidFill>
                <a:effectLst/>
                <a:latin typeface="Arial" panose="020B0604020202020204" pitchFamily="34" charset="0"/>
              </a:rPr>
              <a:t>distributed </a:t>
            </a:r>
            <a:r>
              <a:rPr lang="en-US" sz="5600" b="0" i="0" dirty="0" err="1">
                <a:solidFill>
                  <a:srgbClr val="495365"/>
                </a:solidFill>
                <a:effectLst/>
                <a:latin typeface="Arial" panose="020B0604020202020204" pitchFamily="34" charset="0"/>
              </a:rPr>
              <a:t>em</a:t>
            </a:r>
            <a:r>
              <a:rPr lang="en-US" sz="5600" b="0" i="0" dirty="0">
                <a:solidFill>
                  <a:srgbClr val="495365"/>
                </a:solidFill>
                <a:effectLst/>
                <a:latin typeface="Arial" panose="020B0604020202020204" pitchFamily="34" charset="0"/>
              </a:rPr>
              <a:t> mixture modeling. Knowledge and information systems, 8:68–81, 2005.</a:t>
            </a:r>
            <a:br>
              <a:rPr lang="en-US" sz="5600" b="0" i="0" dirty="0">
                <a:solidFill>
                  <a:srgbClr val="495365"/>
                </a:solidFill>
                <a:effectLst/>
                <a:latin typeface="Lato" panose="020F0502020204030203" pitchFamily="34" charset="0"/>
              </a:rPr>
            </a:br>
            <a:endParaRPr lang="en-US" sz="5600" b="0" i="0" dirty="0">
              <a:solidFill>
                <a:srgbClr val="495365"/>
              </a:solidFill>
              <a:effectLst/>
              <a:latin typeface="Lato" panose="020F0502020204030203" pitchFamily="34" charset="0"/>
            </a:endParaRPr>
          </a:p>
          <a:p>
            <a:pPr marL="0" indent="0" algn="l" rtl="0">
              <a:buNone/>
            </a:pPr>
            <a:r>
              <a:rPr lang="en-US" sz="5600" b="0" i="0" dirty="0">
                <a:solidFill>
                  <a:srgbClr val="495365"/>
                </a:solidFill>
                <a:effectLst/>
                <a:latin typeface="Arial" panose="020B0604020202020204" pitchFamily="34" charset="0"/>
              </a:rPr>
              <a:t>[12] Max Little, Patrick </a:t>
            </a:r>
            <a:r>
              <a:rPr lang="en-US" sz="5600" b="0" i="0" dirty="0" err="1">
                <a:solidFill>
                  <a:srgbClr val="495365"/>
                </a:solidFill>
                <a:effectLst/>
                <a:latin typeface="Arial" panose="020B0604020202020204" pitchFamily="34" charset="0"/>
              </a:rPr>
              <a:t>Mcsharry</a:t>
            </a:r>
            <a:r>
              <a:rPr lang="en-US" sz="5600" b="0" i="0" dirty="0">
                <a:solidFill>
                  <a:srgbClr val="495365"/>
                </a:solidFill>
                <a:effectLst/>
                <a:latin typeface="Arial" panose="020B0604020202020204" pitchFamily="34" charset="0"/>
              </a:rPr>
              <a:t>, Stephen Roberts, Declan Costello, and Irene </a:t>
            </a:r>
            <a:r>
              <a:rPr lang="en-US" sz="5600" b="0" i="0" dirty="0" err="1">
                <a:solidFill>
                  <a:srgbClr val="495365"/>
                </a:solidFill>
                <a:effectLst/>
                <a:latin typeface="Arial" panose="020B0604020202020204" pitchFamily="34" charset="0"/>
              </a:rPr>
              <a:t>Moroz</a:t>
            </a:r>
            <a:r>
              <a:rPr lang="en-US" sz="5600" b="0" i="0" dirty="0">
                <a:solidFill>
                  <a:srgbClr val="495365"/>
                </a:solidFill>
                <a:effectLst/>
                <a:latin typeface="Arial" panose="020B0604020202020204" pitchFamily="34" charset="0"/>
              </a:rPr>
              <a:t>. Ex-</a:t>
            </a:r>
            <a:br>
              <a:rPr lang="en-US" sz="5600" b="0" i="0" dirty="0">
                <a:solidFill>
                  <a:srgbClr val="495365"/>
                </a:solidFill>
                <a:effectLst/>
                <a:latin typeface="Lato" panose="020F0502020204030203" pitchFamily="34" charset="0"/>
              </a:rPr>
            </a:br>
            <a:r>
              <a:rPr lang="en-US" sz="5600" b="0" i="0" dirty="0" err="1">
                <a:solidFill>
                  <a:srgbClr val="495365"/>
                </a:solidFill>
                <a:effectLst/>
                <a:latin typeface="Arial" panose="020B0604020202020204" pitchFamily="34" charset="0"/>
              </a:rPr>
              <a:t>ploiting</a:t>
            </a:r>
            <a:r>
              <a:rPr lang="en-US" sz="5600" b="0" i="0" dirty="0">
                <a:solidFill>
                  <a:srgbClr val="495365"/>
                </a:solidFill>
                <a:effectLst/>
                <a:latin typeface="Arial" panose="020B0604020202020204" pitchFamily="34" charset="0"/>
              </a:rPr>
              <a:t> nonlinear recurrence and fractal scaling properties for voice disorder detection.</a:t>
            </a:r>
            <a:br>
              <a:rPr lang="en-US" sz="5600" b="0" i="0" dirty="0">
                <a:solidFill>
                  <a:srgbClr val="495365"/>
                </a:solidFill>
                <a:effectLst/>
                <a:latin typeface="Lato" panose="020F0502020204030203" pitchFamily="34" charset="0"/>
              </a:rPr>
            </a:br>
            <a:r>
              <a:rPr lang="en-US" sz="5600" b="0" i="0" dirty="0">
                <a:solidFill>
                  <a:srgbClr val="495365"/>
                </a:solidFill>
                <a:effectLst/>
                <a:latin typeface="Arial" panose="020B0604020202020204" pitchFamily="34" charset="0"/>
              </a:rPr>
              <a:t>Nature </a:t>
            </a:r>
            <a:r>
              <a:rPr lang="en-US" sz="5600" b="0" i="0" dirty="0" err="1">
                <a:solidFill>
                  <a:srgbClr val="495365"/>
                </a:solidFill>
                <a:effectLst/>
                <a:latin typeface="Arial" panose="020B0604020202020204" pitchFamily="34" charset="0"/>
              </a:rPr>
              <a:t>Precedings</a:t>
            </a:r>
            <a:r>
              <a:rPr lang="en-US" sz="5600" b="0" i="0" dirty="0">
                <a:solidFill>
                  <a:srgbClr val="495365"/>
                </a:solidFill>
                <a:effectLst/>
                <a:latin typeface="Arial" panose="020B0604020202020204" pitchFamily="34" charset="0"/>
              </a:rPr>
              <a:t>, pages 1–1, 2007.</a:t>
            </a:r>
            <a:br>
              <a:rPr lang="en-US" sz="5600" b="0" i="0" dirty="0">
                <a:solidFill>
                  <a:srgbClr val="495365"/>
                </a:solidFill>
                <a:effectLst/>
                <a:latin typeface="Lato" panose="020F0502020204030203" pitchFamily="34" charset="0"/>
              </a:rPr>
            </a:br>
            <a:endParaRPr lang="en-US" sz="5600" b="0" i="0" dirty="0">
              <a:solidFill>
                <a:srgbClr val="495365"/>
              </a:solidFill>
              <a:effectLst/>
              <a:latin typeface="Lato" panose="020F0502020204030203" pitchFamily="34" charset="0"/>
            </a:endParaRPr>
          </a:p>
          <a:p>
            <a:br>
              <a:rPr lang="en-US" sz="800" dirty="0"/>
            </a:br>
            <a:br>
              <a:rPr lang="en-US" sz="600" dirty="0"/>
            </a:br>
            <a:br>
              <a:rPr lang="en-US" sz="600" dirty="0"/>
            </a:br>
            <a:endParaRPr lang="en-US" sz="600" dirty="0"/>
          </a:p>
        </p:txBody>
      </p:sp>
    </p:spTree>
    <p:extLst>
      <p:ext uri="{BB962C8B-B14F-4D97-AF65-F5344CB8AC3E}">
        <p14:creationId xmlns:p14="http://schemas.microsoft.com/office/powerpoint/2010/main" val="226506022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40A00-51C1-A526-B415-44A1BF1E82EF}"/>
              </a:ext>
            </a:extLst>
          </p:cNvPr>
          <p:cNvSpPr>
            <a:spLocks noGrp="1"/>
          </p:cNvSpPr>
          <p:nvPr>
            <p:ph type="title"/>
          </p:nvPr>
        </p:nvSpPr>
        <p:spPr>
          <a:xfrm>
            <a:off x="2030606" y="183250"/>
            <a:ext cx="7729728" cy="1188720"/>
          </a:xfrm>
        </p:spPr>
        <p:txBody>
          <a:bodyPr/>
          <a:lstStyle/>
          <a:p>
            <a:r>
              <a:rPr lang="en-US" dirty="0"/>
              <a:t>references</a:t>
            </a:r>
          </a:p>
        </p:txBody>
      </p:sp>
      <p:sp>
        <p:nvSpPr>
          <p:cNvPr id="4" name="Content Placeholder 3">
            <a:extLst>
              <a:ext uri="{FF2B5EF4-FFF2-40B4-BE49-F238E27FC236}">
                <a16:creationId xmlns:a16="http://schemas.microsoft.com/office/drawing/2014/main" id="{0FB80163-E80D-7E8A-E8B1-FE20F6721152}"/>
              </a:ext>
            </a:extLst>
          </p:cNvPr>
          <p:cNvSpPr>
            <a:spLocks noGrp="1"/>
          </p:cNvSpPr>
          <p:nvPr>
            <p:ph idx="1"/>
          </p:nvPr>
        </p:nvSpPr>
        <p:spPr>
          <a:xfrm>
            <a:off x="1454838" y="1438081"/>
            <a:ext cx="8484293" cy="5236669"/>
          </a:xfrm>
        </p:spPr>
        <p:txBody>
          <a:bodyPr>
            <a:normAutofit fontScale="25000" lnSpcReduction="20000"/>
          </a:bodyPr>
          <a:lstStyle/>
          <a:p>
            <a:pPr marL="0" indent="0" algn="l" rtl="0">
              <a:buNone/>
            </a:pPr>
            <a:br>
              <a:rPr lang="en-US" sz="5600" b="0" i="0" dirty="0">
                <a:solidFill>
                  <a:srgbClr val="495365"/>
                </a:solidFill>
                <a:effectLst/>
                <a:latin typeface="Lato" panose="020F0502020204030203" pitchFamily="34" charset="0"/>
              </a:rPr>
            </a:br>
            <a:r>
              <a:rPr lang="en-US" sz="5600" b="0" i="0" dirty="0">
                <a:solidFill>
                  <a:srgbClr val="495365"/>
                </a:solidFill>
                <a:effectLst/>
                <a:latin typeface="Arial" panose="020B0604020202020204" pitchFamily="34" charset="0"/>
              </a:rPr>
              <a:t>[13] </a:t>
            </a:r>
            <a:r>
              <a:rPr lang="en-US" sz="5600" b="0" i="0" dirty="0" err="1">
                <a:solidFill>
                  <a:srgbClr val="495365"/>
                </a:solidFill>
                <a:effectLst/>
                <a:latin typeface="Arial" panose="020B0604020202020204" pitchFamily="34" charset="0"/>
              </a:rPr>
              <a:t>Mijung</a:t>
            </a:r>
            <a:r>
              <a:rPr lang="en-US" sz="5600" b="0" i="0" dirty="0">
                <a:solidFill>
                  <a:srgbClr val="495365"/>
                </a:solidFill>
                <a:effectLst/>
                <a:latin typeface="Arial" panose="020B0604020202020204" pitchFamily="34" charset="0"/>
              </a:rPr>
              <a:t> Park, James </a:t>
            </a:r>
            <a:r>
              <a:rPr lang="en-US" sz="5600" b="0" i="0" dirty="0" err="1">
                <a:solidFill>
                  <a:srgbClr val="495365"/>
                </a:solidFill>
                <a:effectLst/>
                <a:latin typeface="Arial" panose="020B0604020202020204" pitchFamily="34" charset="0"/>
              </a:rPr>
              <a:t>Foulds</a:t>
            </a:r>
            <a:r>
              <a:rPr lang="en-US" sz="5600" b="0" i="0" dirty="0">
                <a:solidFill>
                  <a:srgbClr val="495365"/>
                </a:solidFill>
                <a:effectLst/>
                <a:latin typeface="Arial" panose="020B0604020202020204" pitchFamily="34" charset="0"/>
              </a:rPr>
              <a:t>, </a:t>
            </a:r>
            <a:r>
              <a:rPr lang="en-US" sz="5600" b="0" i="0" dirty="0" err="1">
                <a:solidFill>
                  <a:srgbClr val="495365"/>
                </a:solidFill>
                <a:effectLst/>
                <a:latin typeface="Arial" panose="020B0604020202020204" pitchFamily="34" charset="0"/>
              </a:rPr>
              <a:t>Kamalika</a:t>
            </a:r>
            <a:r>
              <a:rPr lang="en-US" sz="5600" b="0" i="0" dirty="0">
                <a:solidFill>
                  <a:srgbClr val="495365"/>
                </a:solidFill>
                <a:effectLst/>
                <a:latin typeface="Arial" panose="020B0604020202020204" pitchFamily="34" charset="0"/>
              </a:rPr>
              <a:t> Choudhary, and Max Welling. </a:t>
            </a:r>
            <a:r>
              <a:rPr lang="en-US" sz="5600" b="0" i="0" dirty="0" err="1">
                <a:solidFill>
                  <a:srgbClr val="495365"/>
                </a:solidFill>
                <a:effectLst/>
                <a:latin typeface="Arial" panose="020B0604020202020204" pitchFamily="34" charset="0"/>
              </a:rPr>
              <a:t>Dp-em</a:t>
            </a:r>
            <a:r>
              <a:rPr lang="en-US" sz="5600" b="0" i="0" dirty="0">
                <a:solidFill>
                  <a:srgbClr val="495365"/>
                </a:solidFill>
                <a:effectLst/>
                <a:latin typeface="Arial" panose="020B0604020202020204" pitchFamily="34" charset="0"/>
              </a:rPr>
              <a:t>: </a:t>
            </a:r>
            <a:r>
              <a:rPr lang="en-US" sz="5600" b="0" i="0" dirty="0" err="1">
                <a:solidFill>
                  <a:srgbClr val="495365"/>
                </a:solidFill>
                <a:effectLst/>
                <a:latin typeface="Arial" panose="020B0604020202020204" pitchFamily="34" charset="0"/>
              </a:rPr>
              <a:t>Differen</a:t>
            </a:r>
            <a:r>
              <a:rPr lang="en-US" sz="5600" b="0" i="0" dirty="0">
                <a:solidFill>
                  <a:srgbClr val="495365"/>
                </a:solidFill>
                <a:effectLst/>
                <a:latin typeface="Arial" panose="020B0604020202020204" pitchFamily="34" charset="0"/>
              </a:rPr>
              <a:t>-</a:t>
            </a:r>
            <a:br>
              <a:rPr lang="en-US" sz="5600" b="0" i="0" dirty="0">
                <a:solidFill>
                  <a:srgbClr val="495365"/>
                </a:solidFill>
                <a:effectLst/>
                <a:latin typeface="Lato" panose="020F0502020204030203" pitchFamily="34" charset="0"/>
              </a:rPr>
            </a:br>
            <a:r>
              <a:rPr lang="en-US" sz="5600" b="0" i="0" dirty="0" err="1">
                <a:solidFill>
                  <a:srgbClr val="495365"/>
                </a:solidFill>
                <a:effectLst/>
                <a:latin typeface="Arial" panose="020B0604020202020204" pitchFamily="34" charset="0"/>
              </a:rPr>
              <a:t>tially</a:t>
            </a:r>
            <a:r>
              <a:rPr lang="en-US" sz="5600" b="0" i="0" dirty="0">
                <a:solidFill>
                  <a:srgbClr val="495365"/>
                </a:solidFill>
                <a:effectLst/>
                <a:latin typeface="Arial" panose="020B0604020202020204" pitchFamily="34" charset="0"/>
              </a:rPr>
              <a:t> private expectation maximization. In Artificial Intelligence and Statistics, pages</a:t>
            </a:r>
            <a:br>
              <a:rPr lang="en-US" sz="5600" b="0" i="0" dirty="0">
                <a:solidFill>
                  <a:srgbClr val="495365"/>
                </a:solidFill>
                <a:effectLst/>
                <a:latin typeface="Lato" panose="020F0502020204030203" pitchFamily="34" charset="0"/>
              </a:rPr>
            </a:br>
            <a:r>
              <a:rPr lang="en-US" sz="5600" b="0" i="0" dirty="0">
                <a:solidFill>
                  <a:srgbClr val="495365"/>
                </a:solidFill>
                <a:effectLst/>
                <a:latin typeface="Arial" panose="020B0604020202020204" pitchFamily="34" charset="0"/>
              </a:rPr>
              <a:t>896–904. PMLR, 2017.</a:t>
            </a:r>
            <a:br>
              <a:rPr lang="en-US" sz="5600" b="0" i="0" dirty="0">
                <a:solidFill>
                  <a:srgbClr val="495365"/>
                </a:solidFill>
                <a:effectLst/>
                <a:latin typeface="Lato" panose="020F0502020204030203" pitchFamily="34" charset="0"/>
              </a:rPr>
            </a:br>
            <a:endParaRPr lang="en-US" sz="5600" b="0" i="0" dirty="0">
              <a:solidFill>
                <a:srgbClr val="495365"/>
              </a:solidFill>
              <a:effectLst/>
              <a:latin typeface="Lato" panose="020F0502020204030203" pitchFamily="34" charset="0"/>
            </a:endParaRPr>
          </a:p>
          <a:p>
            <a:pPr marL="0" indent="0" algn="l" rtl="0">
              <a:buNone/>
            </a:pPr>
            <a:r>
              <a:rPr lang="en-US" sz="5600" b="0" i="0" dirty="0">
                <a:solidFill>
                  <a:srgbClr val="495365"/>
                </a:solidFill>
                <a:effectLst/>
                <a:latin typeface="Arial" panose="020B0604020202020204" pitchFamily="34" charset="0"/>
              </a:rPr>
              <a:t>[14] Amir Hossein </a:t>
            </a:r>
            <a:r>
              <a:rPr lang="en-US" sz="5600" b="0" i="0" dirty="0" err="1">
                <a:solidFill>
                  <a:srgbClr val="495365"/>
                </a:solidFill>
                <a:effectLst/>
                <a:latin typeface="Arial" panose="020B0604020202020204" pitchFamily="34" charset="0"/>
              </a:rPr>
              <a:t>Poorjam</a:t>
            </a:r>
            <a:r>
              <a:rPr lang="en-US" sz="5600" b="0" i="0" dirty="0">
                <a:solidFill>
                  <a:srgbClr val="495365"/>
                </a:solidFill>
                <a:effectLst/>
                <a:latin typeface="Arial" panose="020B0604020202020204" pitchFamily="34" charset="0"/>
              </a:rPr>
              <a:t>, </a:t>
            </a:r>
            <a:r>
              <a:rPr lang="en-US" sz="5600" b="0" i="0" dirty="0" err="1">
                <a:solidFill>
                  <a:srgbClr val="495365"/>
                </a:solidFill>
                <a:effectLst/>
                <a:latin typeface="Arial" panose="020B0604020202020204" pitchFamily="34" charset="0"/>
              </a:rPr>
              <a:t>Yordan</a:t>
            </a:r>
            <a:r>
              <a:rPr lang="en-US" sz="5600" b="0" i="0" dirty="0">
                <a:solidFill>
                  <a:srgbClr val="495365"/>
                </a:solidFill>
                <a:effectLst/>
                <a:latin typeface="Arial" panose="020B0604020202020204" pitchFamily="34" charset="0"/>
              </a:rPr>
              <a:t> P </a:t>
            </a:r>
            <a:r>
              <a:rPr lang="en-US" sz="5600" b="0" i="0" dirty="0" err="1">
                <a:solidFill>
                  <a:srgbClr val="495365"/>
                </a:solidFill>
                <a:effectLst/>
                <a:latin typeface="Arial" panose="020B0604020202020204" pitchFamily="34" charset="0"/>
              </a:rPr>
              <a:t>Raykov</a:t>
            </a:r>
            <a:r>
              <a:rPr lang="en-US" sz="5600" b="0" i="0" dirty="0">
                <a:solidFill>
                  <a:srgbClr val="495365"/>
                </a:solidFill>
                <a:effectLst/>
                <a:latin typeface="Arial" panose="020B0604020202020204" pitchFamily="34" charset="0"/>
              </a:rPr>
              <a:t>, </a:t>
            </a:r>
            <a:r>
              <a:rPr lang="en-US" sz="5600" b="0" i="0" dirty="0" err="1">
                <a:solidFill>
                  <a:srgbClr val="495365"/>
                </a:solidFill>
                <a:effectLst/>
                <a:latin typeface="Arial" panose="020B0604020202020204" pitchFamily="34" charset="0"/>
              </a:rPr>
              <a:t>Reham</a:t>
            </a:r>
            <a:r>
              <a:rPr lang="en-US" sz="5600" b="0" i="0" dirty="0">
                <a:solidFill>
                  <a:srgbClr val="495365"/>
                </a:solidFill>
                <a:effectLst/>
                <a:latin typeface="Arial" panose="020B0604020202020204" pitchFamily="34" charset="0"/>
              </a:rPr>
              <a:t> </a:t>
            </a:r>
            <a:r>
              <a:rPr lang="en-US" sz="5600" b="0" i="0" dirty="0" err="1">
                <a:solidFill>
                  <a:srgbClr val="495365"/>
                </a:solidFill>
                <a:effectLst/>
                <a:latin typeface="Arial" panose="020B0604020202020204" pitchFamily="34" charset="0"/>
              </a:rPr>
              <a:t>Badawy</a:t>
            </a:r>
            <a:r>
              <a:rPr lang="en-US" sz="5600" b="0" i="0" dirty="0">
                <a:solidFill>
                  <a:srgbClr val="495365"/>
                </a:solidFill>
                <a:effectLst/>
                <a:latin typeface="Arial" panose="020B0604020202020204" pitchFamily="34" charset="0"/>
              </a:rPr>
              <a:t>, Jesper </a:t>
            </a:r>
            <a:r>
              <a:rPr lang="en-US" sz="5600" b="0" i="0" dirty="0" err="1">
                <a:solidFill>
                  <a:srgbClr val="495365"/>
                </a:solidFill>
                <a:effectLst/>
                <a:latin typeface="Arial" panose="020B0604020202020204" pitchFamily="34" charset="0"/>
              </a:rPr>
              <a:t>Rindom</a:t>
            </a:r>
            <a:r>
              <a:rPr lang="en-US" sz="5600" b="0" i="0" dirty="0">
                <a:solidFill>
                  <a:srgbClr val="495365"/>
                </a:solidFill>
                <a:effectLst/>
                <a:latin typeface="Arial" panose="020B0604020202020204" pitchFamily="34" charset="0"/>
              </a:rPr>
              <a:t> Jensen,</a:t>
            </a:r>
            <a:br>
              <a:rPr lang="en-US" sz="5600" b="0" i="0" dirty="0">
                <a:solidFill>
                  <a:srgbClr val="495365"/>
                </a:solidFill>
                <a:effectLst/>
                <a:latin typeface="Lato" panose="020F0502020204030203" pitchFamily="34" charset="0"/>
              </a:rPr>
            </a:br>
            <a:r>
              <a:rPr lang="en-US" sz="5600" b="0" i="0" dirty="0">
                <a:solidFill>
                  <a:srgbClr val="495365"/>
                </a:solidFill>
                <a:effectLst/>
                <a:latin typeface="Arial" panose="020B0604020202020204" pitchFamily="34" charset="0"/>
              </a:rPr>
              <a:t>Mads </a:t>
            </a:r>
            <a:r>
              <a:rPr lang="en-US" sz="5600" b="0" i="0" dirty="0" err="1">
                <a:solidFill>
                  <a:srgbClr val="495365"/>
                </a:solidFill>
                <a:effectLst/>
                <a:latin typeface="Arial" panose="020B0604020202020204" pitchFamily="34" charset="0"/>
              </a:rPr>
              <a:t>Græsbøll</a:t>
            </a:r>
            <a:r>
              <a:rPr lang="en-US" sz="5600" b="0" i="0" dirty="0">
                <a:solidFill>
                  <a:srgbClr val="495365"/>
                </a:solidFill>
                <a:effectLst/>
                <a:latin typeface="Arial" panose="020B0604020202020204" pitchFamily="34" charset="0"/>
              </a:rPr>
              <a:t> Christensen, and Max A Little. Quality control of voice recordings</a:t>
            </a:r>
            <a:br>
              <a:rPr lang="en-US" sz="5600" b="0" i="0" dirty="0">
                <a:solidFill>
                  <a:srgbClr val="495365"/>
                </a:solidFill>
                <a:effectLst/>
                <a:latin typeface="Lato" panose="020F0502020204030203" pitchFamily="34" charset="0"/>
              </a:rPr>
            </a:br>
            <a:r>
              <a:rPr lang="en-US" sz="5600" b="0" i="0" dirty="0">
                <a:solidFill>
                  <a:srgbClr val="495365"/>
                </a:solidFill>
                <a:effectLst/>
                <a:latin typeface="Arial" panose="020B0604020202020204" pitchFamily="34" charset="0"/>
              </a:rPr>
              <a:t>in remote </a:t>
            </a:r>
            <a:r>
              <a:rPr lang="en-US" sz="5600" b="0" i="0" dirty="0" err="1">
                <a:solidFill>
                  <a:srgbClr val="495365"/>
                </a:solidFill>
                <a:effectLst/>
                <a:latin typeface="Arial" panose="020B0604020202020204" pitchFamily="34" charset="0"/>
              </a:rPr>
              <a:t>parkinson’s</a:t>
            </a:r>
            <a:r>
              <a:rPr lang="en-US" sz="5600" b="0" i="0" dirty="0">
                <a:solidFill>
                  <a:srgbClr val="495365"/>
                </a:solidFill>
                <a:effectLst/>
                <a:latin typeface="Arial" panose="020B0604020202020204" pitchFamily="34" charset="0"/>
              </a:rPr>
              <a:t> disease monitoring using the infinite hidden </a:t>
            </a:r>
            <a:r>
              <a:rPr lang="en-US" sz="5600" b="0" i="0" dirty="0" err="1">
                <a:solidFill>
                  <a:srgbClr val="495365"/>
                </a:solidFill>
                <a:effectLst/>
                <a:latin typeface="Arial" panose="020B0604020202020204" pitchFamily="34" charset="0"/>
              </a:rPr>
              <a:t>markov</a:t>
            </a:r>
            <a:r>
              <a:rPr lang="en-US" sz="5600" b="0" i="0" dirty="0">
                <a:solidFill>
                  <a:srgbClr val="495365"/>
                </a:solidFill>
                <a:effectLst/>
                <a:latin typeface="Arial" panose="020B0604020202020204" pitchFamily="34" charset="0"/>
              </a:rPr>
              <a:t> model. In</a:t>
            </a:r>
            <a:br>
              <a:rPr lang="en-US" sz="5600" b="0" i="0" dirty="0">
                <a:solidFill>
                  <a:srgbClr val="495365"/>
                </a:solidFill>
                <a:effectLst/>
                <a:latin typeface="Lato" panose="020F0502020204030203" pitchFamily="34" charset="0"/>
              </a:rPr>
            </a:br>
            <a:r>
              <a:rPr lang="en-US" sz="5600" b="0" i="0" dirty="0">
                <a:solidFill>
                  <a:srgbClr val="495365"/>
                </a:solidFill>
                <a:effectLst/>
                <a:latin typeface="Arial" panose="020B0604020202020204" pitchFamily="34" charset="0"/>
              </a:rPr>
              <a:t>ICASSP 2019-2019 IEEE International Conference on Acoustics, Speech and Signal</a:t>
            </a:r>
            <a:br>
              <a:rPr lang="en-US" sz="5600" b="0" i="0" dirty="0">
                <a:solidFill>
                  <a:srgbClr val="495365"/>
                </a:solidFill>
                <a:effectLst/>
                <a:latin typeface="Lato" panose="020F0502020204030203" pitchFamily="34" charset="0"/>
              </a:rPr>
            </a:br>
            <a:r>
              <a:rPr lang="en-US" sz="5600" b="0" i="0" dirty="0">
                <a:solidFill>
                  <a:srgbClr val="495365"/>
                </a:solidFill>
                <a:effectLst/>
                <a:latin typeface="Arial" panose="020B0604020202020204" pitchFamily="34" charset="0"/>
              </a:rPr>
              <a:t>Processing (ICASSP), pages 805–809. IEEE, 2019.</a:t>
            </a:r>
            <a:br>
              <a:rPr lang="en-US" sz="5600" b="0" i="0" dirty="0">
                <a:solidFill>
                  <a:srgbClr val="495365"/>
                </a:solidFill>
                <a:effectLst/>
                <a:latin typeface="Lato" panose="020F0502020204030203" pitchFamily="34" charset="0"/>
              </a:rPr>
            </a:br>
            <a:endParaRPr lang="en-US" sz="5600" b="0" i="0" dirty="0">
              <a:solidFill>
                <a:srgbClr val="495365"/>
              </a:solidFill>
              <a:effectLst/>
              <a:latin typeface="Lato" panose="020F0502020204030203" pitchFamily="34" charset="0"/>
            </a:endParaRPr>
          </a:p>
          <a:p>
            <a:pPr marL="0" indent="0" algn="l" rtl="0">
              <a:buNone/>
            </a:pPr>
            <a:r>
              <a:rPr lang="en-US" sz="5600" b="0" i="0" dirty="0">
                <a:solidFill>
                  <a:srgbClr val="495365"/>
                </a:solidFill>
                <a:effectLst/>
                <a:latin typeface="Arial" panose="020B0604020202020204" pitchFamily="34" charset="0"/>
              </a:rPr>
              <a:t>[15] Bin Yang, Issei Sato, and Hiroshi Nakagawa. Privacy-preserving </a:t>
            </a:r>
            <a:r>
              <a:rPr lang="en-US" sz="5600" b="0" i="0" dirty="0" err="1">
                <a:solidFill>
                  <a:srgbClr val="495365"/>
                </a:solidFill>
                <a:effectLst/>
                <a:latin typeface="Arial" panose="020B0604020202020204" pitchFamily="34" charset="0"/>
              </a:rPr>
              <a:t>em</a:t>
            </a:r>
            <a:r>
              <a:rPr lang="en-US" sz="5600" b="0" i="0" dirty="0">
                <a:solidFill>
                  <a:srgbClr val="495365"/>
                </a:solidFill>
                <a:effectLst/>
                <a:latin typeface="Arial" panose="020B0604020202020204" pitchFamily="34" charset="0"/>
              </a:rPr>
              <a:t> algorithm for</a:t>
            </a:r>
            <a:br>
              <a:rPr lang="en-US" sz="5600" b="0" i="0" dirty="0">
                <a:solidFill>
                  <a:srgbClr val="495365"/>
                </a:solidFill>
                <a:effectLst/>
                <a:latin typeface="Lato" panose="020F0502020204030203" pitchFamily="34" charset="0"/>
              </a:rPr>
            </a:br>
            <a:r>
              <a:rPr lang="en-US" sz="5600" b="0" i="0" dirty="0">
                <a:solidFill>
                  <a:srgbClr val="495365"/>
                </a:solidFill>
                <a:effectLst/>
                <a:latin typeface="Arial" panose="020B0604020202020204" pitchFamily="34" charset="0"/>
              </a:rPr>
              <a:t>clustering on social network. In Advances in Knowledge Discovery and Data Mining:</a:t>
            </a:r>
            <a:br>
              <a:rPr lang="en-US" sz="5600" b="0" i="0" dirty="0">
                <a:solidFill>
                  <a:srgbClr val="495365"/>
                </a:solidFill>
                <a:effectLst/>
                <a:latin typeface="Lato" panose="020F0502020204030203" pitchFamily="34" charset="0"/>
              </a:rPr>
            </a:br>
            <a:r>
              <a:rPr lang="en-US" sz="5600" b="0" i="0" dirty="0">
                <a:solidFill>
                  <a:srgbClr val="495365"/>
                </a:solidFill>
                <a:effectLst/>
                <a:latin typeface="Arial" panose="020B0604020202020204" pitchFamily="34" charset="0"/>
              </a:rPr>
              <a:t>16th Pacific-Asia Conference, PAKDD 2012, Kuala Lumpur, Malaysia, May 29-June</a:t>
            </a:r>
            <a:br>
              <a:rPr lang="en-US" sz="5600" b="0" i="0" dirty="0">
                <a:solidFill>
                  <a:srgbClr val="495365"/>
                </a:solidFill>
                <a:effectLst/>
                <a:latin typeface="Lato" panose="020F0502020204030203" pitchFamily="34" charset="0"/>
              </a:rPr>
            </a:br>
            <a:r>
              <a:rPr lang="en-US" sz="5600" b="0" i="0" dirty="0">
                <a:solidFill>
                  <a:srgbClr val="495365"/>
                </a:solidFill>
                <a:effectLst/>
                <a:latin typeface="Arial" panose="020B0604020202020204" pitchFamily="34" charset="0"/>
              </a:rPr>
              <a:t>1, 2012, Proceedings, Part I 16, pages 542–553. Springer, 2012.</a:t>
            </a:r>
            <a:br>
              <a:rPr lang="en-US" sz="5600" b="0" i="0" dirty="0">
                <a:solidFill>
                  <a:srgbClr val="495365"/>
                </a:solidFill>
                <a:effectLst/>
                <a:latin typeface="Lato" panose="020F0502020204030203" pitchFamily="34" charset="0"/>
              </a:rPr>
            </a:br>
            <a:r>
              <a:rPr lang="en-US" sz="5600" b="0" i="0" dirty="0">
                <a:solidFill>
                  <a:srgbClr val="495365"/>
                </a:solidFill>
                <a:effectLst/>
                <a:latin typeface="Arial" panose="020B0604020202020204" pitchFamily="34" charset="0"/>
              </a:rPr>
              <a:t>22</a:t>
            </a:r>
            <a:endParaRPr lang="en-US" sz="5600" b="0" i="0" dirty="0">
              <a:solidFill>
                <a:srgbClr val="495365"/>
              </a:solidFill>
              <a:effectLst/>
              <a:latin typeface="Lato" panose="020F0502020204030203" pitchFamily="34" charset="0"/>
            </a:endParaRPr>
          </a:p>
          <a:p>
            <a:pPr marL="0" indent="0" algn="l" rtl="0">
              <a:buNone/>
            </a:pPr>
            <a:r>
              <a:rPr lang="en-US" sz="5600" b="0" i="0" dirty="0">
                <a:solidFill>
                  <a:srgbClr val="495365"/>
                </a:solidFill>
                <a:effectLst/>
                <a:latin typeface="Arial" panose="020B0604020202020204" pitchFamily="34" charset="0"/>
              </a:rPr>
              <a:t>[16] </a:t>
            </a:r>
            <a:r>
              <a:rPr lang="en-US" sz="5600" b="0" i="0" dirty="0" err="1">
                <a:solidFill>
                  <a:srgbClr val="495365"/>
                </a:solidFill>
                <a:effectLst/>
                <a:latin typeface="Arial" panose="020B0604020202020204" pitchFamily="34" charset="0"/>
              </a:rPr>
              <a:t>Zhe</a:t>
            </a:r>
            <a:r>
              <a:rPr lang="en-US" sz="5600" b="0" i="0" dirty="0">
                <a:solidFill>
                  <a:srgbClr val="495365"/>
                </a:solidFill>
                <a:effectLst/>
                <a:latin typeface="Arial" panose="020B0604020202020204" pitchFamily="34" charset="0"/>
              </a:rPr>
              <a:t> Zhang and </a:t>
            </a:r>
            <a:r>
              <a:rPr lang="en-US" sz="5600" b="0" i="0" dirty="0" err="1">
                <a:solidFill>
                  <a:srgbClr val="495365"/>
                </a:solidFill>
                <a:effectLst/>
                <a:latin typeface="Arial" panose="020B0604020202020204" pitchFamily="34" charset="0"/>
              </a:rPr>
              <a:t>Linjun</a:t>
            </a:r>
            <a:r>
              <a:rPr lang="en-US" sz="5600" b="0" i="0" dirty="0">
                <a:solidFill>
                  <a:srgbClr val="495365"/>
                </a:solidFill>
                <a:effectLst/>
                <a:latin typeface="Arial" panose="020B0604020202020204" pitchFamily="34" charset="0"/>
              </a:rPr>
              <a:t> Zhang. High-dimensional differentially-private </a:t>
            </a:r>
            <a:r>
              <a:rPr lang="en-US" sz="5600" b="0" i="0" dirty="0" err="1">
                <a:solidFill>
                  <a:srgbClr val="495365"/>
                </a:solidFill>
                <a:effectLst/>
                <a:latin typeface="Arial" panose="020B0604020202020204" pitchFamily="34" charset="0"/>
              </a:rPr>
              <a:t>em</a:t>
            </a:r>
            <a:r>
              <a:rPr lang="en-US" sz="5600" b="0" i="0" dirty="0">
                <a:solidFill>
                  <a:srgbClr val="495365"/>
                </a:solidFill>
                <a:effectLst/>
                <a:latin typeface="Arial" panose="020B0604020202020204" pitchFamily="34" charset="0"/>
              </a:rPr>
              <a:t> algorithm:</a:t>
            </a:r>
            <a:br>
              <a:rPr lang="en-US" sz="5600" b="0" i="0" dirty="0">
                <a:solidFill>
                  <a:srgbClr val="495365"/>
                </a:solidFill>
                <a:effectLst/>
                <a:latin typeface="Lato" panose="020F0502020204030203" pitchFamily="34" charset="0"/>
              </a:rPr>
            </a:br>
            <a:r>
              <a:rPr lang="en-US" sz="5600" b="0" i="0" dirty="0">
                <a:solidFill>
                  <a:srgbClr val="495365"/>
                </a:solidFill>
                <a:effectLst/>
                <a:latin typeface="Arial" panose="020B0604020202020204" pitchFamily="34" charset="0"/>
              </a:rPr>
              <a:t>Methods and near-optimal statistical guarantees. </a:t>
            </a:r>
            <a:r>
              <a:rPr lang="en-US" sz="5600" b="0" i="0" dirty="0" err="1">
                <a:solidFill>
                  <a:srgbClr val="495365"/>
                </a:solidFill>
                <a:effectLst/>
                <a:latin typeface="Arial" panose="020B0604020202020204" pitchFamily="34" charset="0"/>
              </a:rPr>
              <a:t>arXiv</a:t>
            </a:r>
            <a:r>
              <a:rPr lang="en-US" sz="5600" b="0" i="0" dirty="0">
                <a:solidFill>
                  <a:srgbClr val="495365"/>
                </a:solidFill>
                <a:effectLst/>
                <a:latin typeface="Arial" panose="020B0604020202020204" pitchFamily="34" charset="0"/>
              </a:rPr>
              <a:t> preprint arXiv:2104.00245,</a:t>
            </a:r>
            <a:br>
              <a:rPr lang="en-US" sz="5600" b="0" i="0" dirty="0">
                <a:solidFill>
                  <a:srgbClr val="495365"/>
                </a:solidFill>
                <a:effectLst/>
                <a:latin typeface="Lato" panose="020F0502020204030203" pitchFamily="34" charset="0"/>
              </a:rPr>
            </a:br>
            <a:r>
              <a:rPr lang="en-US" sz="5600" b="0" i="0" dirty="0">
                <a:solidFill>
                  <a:srgbClr val="495365"/>
                </a:solidFill>
                <a:effectLst/>
                <a:latin typeface="Arial" panose="020B0604020202020204" pitchFamily="34" charset="0"/>
              </a:rPr>
              <a:t>2021.</a:t>
            </a:r>
            <a:endParaRPr lang="en-US" sz="5600" b="0" i="0" dirty="0">
              <a:solidFill>
                <a:srgbClr val="495365"/>
              </a:solidFill>
              <a:effectLst/>
              <a:latin typeface="Lato" panose="020F0502020204030203" pitchFamily="34" charset="0"/>
            </a:endParaRPr>
          </a:p>
          <a:p>
            <a:pPr marL="0" indent="0" algn="l" rtl="0">
              <a:buNone/>
            </a:pPr>
            <a:br>
              <a:rPr lang="en-US" sz="5600" b="0" i="0" dirty="0">
                <a:solidFill>
                  <a:srgbClr val="495365"/>
                </a:solidFill>
                <a:effectLst/>
                <a:latin typeface="Lato" panose="020F0502020204030203" pitchFamily="34" charset="0"/>
              </a:rPr>
            </a:br>
            <a:endParaRPr lang="en-US" sz="5600" b="0" i="0" dirty="0">
              <a:solidFill>
                <a:srgbClr val="495365"/>
              </a:solidFill>
              <a:effectLst/>
              <a:latin typeface="Lato" panose="020F0502020204030203" pitchFamily="34" charset="0"/>
            </a:endParaRPr>
          </a:p>
          <a:p>
            <a:br>
              <a:rPr lang="en-US" sz="800" dirty="0"/>
            </a:br>
            <a:br>
              <a:rPr lang="en-US" sz="600" dirty="0"/>
            </a:br>
            <a:br>
              <a:rPr lang="en-US" sz="600" dirty="0"/>
            </a:br>
            <a:endParaRPr lang="en-US" sz="600" dirty="0"/>
          </a:p>
        </p:txBody>
      </p:sp>
    </p:spTree>
    <p:extLst>
      <p:ext uri="{BB962C8B-B14F-4D97-AF65-F5344CB8AC3E}">
        <p14:creationId xmlns:p14="http://schemas.microsoft.com/office/powerpoint/2010/main" val="368000694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07C425-DDF1-44F5-B136-F7F27D0C54DC}"/>
              </a:ext>
            </a:extLst>
          </p:cNvPr>
          <p:cNvSpPr>
            <a:spLocks noGrp="1"/>
          </p:cNvSpPr>
          <p:nvPr>
            <p:ph type="title"/>
          </p:nvPr>
        </p:nvSpPr>
        <p:spPr>
          <a:xfrm>
            <a:off x="2231136" y="467418"/>
            <a:ext cx="7729728" cy="1188720"/>
          </a:xfrm>
          <a:solidFill>
            <a:srgbClr val="FFFFFF"/>
          </a:solidFill>
        </p:spPr>
        <p:txBody>
          <a:bodyPr>
            <a:normAutofit/>
          </a:bodyPr>
          <a:lstStyle/>
          <a:p>
            <a:r>
              <a:rPr lang="en-US" sz="3200" dirty="0"/>
              <a:t>Types of clustering models</a:t>
            </a:r>
            <a:endParaRPr lang="en-US" dirty="0"/>
          </a:p>
        </p:txBody>
      </p:sp>
      <p:sp>
        <p:nvSpPr>
          <p:cNvPr id="3" name="Content Placeholder 2">
            <a:extLst>
              <a:ext uri="{FF2B5EF4-FFF2-40B4-BE49-F238E27FC236}">
                <a16:creationId xmlns:a16="http://schemas.microsoft.com/office/drawing/2014/main" id="{BFD2C112-A5D7-4BA3-913E-6C71CC9E016F}"/>
              </a:ext>
            </a:extLst>
          </p:cNvPr>
          <p:cNvSpPr>
            <a:spLocks noGrp="1"/>
          </p:cNvSpPr>
          <p:nvPr>
            <p:ph idx="1"/>
          </p:nvPr>
        </p:nvSpPr>
        <p:spPr>
          <a:xfrm>
            <a:off x="1706062" y="2291262"/>
            <a:ext cx="8779512" cy="2879256"/>
          </a:xfrm>
        </p:spPr>
        <p:txBody>
          <a:bodyPr>
            <a:normAutofit/>
          </a:bodyPr>
          <a:lstStyle/>
          <a:p>
            <a:r>
              <a:rPr lang="en-US" sz="2400" dirty="0"/>
              <a:t>Hard clustering : the clusters in this model do not overlap ,</a:t>
            </a:r>
            <a:r>
              <a:rPr lang="en-US" sz="2400" dirty="0" err="1"/>
              <a:t>i.e</a:t>
            </a:r>
            <a:r>
              <a:rPr lang="en-US" sz="2400" dirty="0"/>
              <a:t> the elements either belong to the cluster or don’t </a:t>
            </a:r>
          </a:p>
          <a:p>
            <a:r>
              <a:rPr lang="en-US" sz="2400" dirty="0"/>
              <a:t>Soft clustering : the clusters in this model can overlap as we use association of element x to cluster i based on the probability that it belongs to that cluster </a:t>
            </a:r>
          </a:p>
        </p:txBody>
      </p:sp>
    </p:spTree>
    <p:extLst>
      <p:ext uri="{BB962C8B-B14F-4D97-AF65-F5344CB8AC3E}">
        <p14:creationId xmlns:p14="http://schemas.microsoft.com/office/powerpoint/2010/main" val="3857083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07C425-DDF1-44F5-B136-F7F27D0C54DC}"/>
              </a:ext>
            </a:extLst>
          </p:cNvPr>
          <p:cNvSpPr>
            <a:spLocks noGrp="1"/>
          </p:cNvSpPr>
          <p:nvPr>
            <p:ph type="title"/>
          </p:nvPr>
        </p:nvSpPr>
        <p:spPr>
          <a:xfrm>
            <a:off x="2231136" y="467418"/>
            <a:ext cx="7729728" cy="1188720"/>
          </a:xfrm>
          <a:solidFill>
            <a:srgbClr val="FFFFFF"/>
          </a:solidFill>
        </p:spPr>
        <p:txBody>
          <a:bodyPr>
            <a:normAutofit/>
          </a:bodyPr>
          <a:lstStyle/>
          <a:p>
            <a:r>
              <a:rPr lang="en-US" sz="3200" dirty="0"/>
              <a:t>K-means algorithm</a:t>
            </a:r>
            <a:endParaRPr lang="en-US" dirty="0"/>
          </a:p>
        </p:txBody>
      </p:sp>
      <p:sp>
        <p:nvSpPr>
          <p:cNvPr id="3" name="Content Placeholder 2">
            <a:extLst>
              <a:ext uri="{FF2B5EF4-FFF2-40B4-BE49-F238E27FC236}">
                <a16:creationId xmlns:a16="http://schemas.microsoft.com/office/drawing/2014/main" id="{BFD2C112-A5D7-4BA3-913E-6C71CC9E016F}"/>
              </a:ext>
            </a:extLst>
          </p:cNvPr>
          <p:cNvSpPr>
            <a:spLocks noGrp="1"/>
          </p:cNvSpPr>
          <p:nvPr>
            <p:ph idx="1"/>
          </p:nvPr>
        </p:nvSpPr>
        <p:spPr>
          <a:xfrm>
            <a:off x="1706244" y="1989372"/>
            <a:ext cx="8779512" cy="2879256"/>
          </a:xfrm>
        </p:spPr>
        <p:txBody>
          <a:bodyPr>
            <a:normAutofit/>
          </a:bodyPr>
          <a:lstStyle/>
          <a:p>
            <a:r>
              <a:rPr lang="en-US" sz="2400" dirty="0"/>
              <a:t>K-means algorithm is an example of hard clustering as it aims to partition n observations into k clusters in which each observation belongs to the cluster with the nearest mean to the centroid of each cluster . </a:t>
            </a:r>
          </a:p>
          <a:p>
            <a:endParaRPr lang="en-US" sz="2400" dirty="0"/>
          </a:p>
          <a:p>
            <a:endParaRPr lang="en-US" sz="2400" dirty="0"/>
          </a:p>
          <a:p>
            <a:endParaRPr lang="en-US" sz="2400" dirty="0"/>
          </a:p>
          <a:p>
            <a:endParaRPr lang="en-US" sz="2400" dirty="0"/>
          </a:p>
          <a:p>
            <a:endParaRPr lang="he-IL" sz="2400" dirty="0"/>
          </a:p>
        </p:txBody>
      </p:sp>
      <p:pic>
        <p:nvPicPr>
          <p:cNvPr id="7" name="תמונה 6">
            <a:extLst>
              <a:ext uri="{FF2B5EF4-FFF2-40B4-BE49-F238E27FC236}">
                <a16:creationId xmlns:a16="http://schemas.microsoft.com/office/drawing/2014/main" id="{32FD03CA-A80D-4287-AC25-C5B8CD2A5B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5127" y="3441689"/>
            <a:ext cx="3034645" cy="2948893"/>
          </a:xfrm>
          <a:prstGeom prst="rect">
            <a:avLst/>
          </a:prstGeom>
        </p:spPr>
      </p:pic>
    </p:spTree>
    <p:extLst>
      <p:ext uri="{BB962C8B-B14F-4D97-AF65-F5344CB8AC3E}">
        <p14:creationId xmlns:p14="http://schemas.microsoft.com/office/powerpoint/2010/main" val="2751219204"/>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
  <TotalTime>4157</TotalTime>
  <Words>5467</Words>
  <Application>Microsoft Office PowerPoint</Application>
  <PresentationFormat>Widescreen</PresentationFormat>
  <Paragraphs>399</Paragraphs>
  <Slides>78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78</vt:i4>
      </vt:variant>
    </vt:vector>
  </HeadingPairs>
  <TitlesOfParts>
    <vt:vector size="87" baseType="lpstr">
      <vt:lpstr>Amasis MT Pro</vt:lpstr>
      <vt:lpstr>Arial</vt:lpstr>
      <vt:lpstr>Cambria Math</vt:lpstr>
      <vt:lpstr>Courier New</vt:lpstr>
      <vt:lpstr>Gill Sans MT</vt:lpstr>
      <vt:lpstr>Lato</vt:lpstr>
      <vt:lpstr>Times New Roman</vt:lpstr>
      <vt:lpstr>Wingdings</vt:lpstr>
      <vt:lpstr>Parcel</vt:lpstr>
      <vt:lpstr>PPEM using Homomorphic encryption</vt:lpstr>
      <vt:lpstr>Abstract  - ML</vt:lpstr>
      <vt:lpstr>Abstract  - Privacy</vt:lpstr>
      <vt:lpstr>Abstract  - Privacy</vt:lpstr>
      <vt:lpstr>Introduction to Expectation Maximization (EM) Algorithm</vt:lpstr>
      <vt:lpstr>what DOES IT DO ?</vt:lpstr>
      <vt:lpstr>USECASES :</vt:lpstr>
      <vt:lpstr>Types of clustering models</vt:lpstr>
      <vt:lpstr>K-means algorithm</vt:lpstr>
      <vt:lpstr>Mixture model</vt:lpstr>
      <vt:lpstr>Mixture models </vt:lpstr>
      <vt:lpstr>Expectation maximization algorithm </vt:lpstr>
      <vt:lpstr>Gaussian distribution / normal distribution</vt:lpstr>
      <vt:lpstr>We will first use an example of a 1-dimensional mixture model </vt:lpstr>
      <vt:lpstr>Find the gaussian </vt:lpstr>
      <vt:lpstr>We will first use an example of a 1-dimensional mixture model </vt:lpstr>
      <vt:lpstr>How do we assign each dot to which normal distribution</vt:lpstr>
      <vt:lpstr>How do we assign each dot to which normal distribution</vt:lpstr>
      <vt:lpstr>Expectation maximizations motivation  </vt:lpstr>
      <vt:lpstr>Expectation maximizations motivation  </vt:lpstr>
      <vt:lpstr>Expectation maximizations</vt:lpstr>
      <vt:lpstr>Expectation phase </vt:lpstr>
      <vt:lpstr>Expectation phase </vt:lpstr>
      <vt:lpstr>Maximization phase </vt:lpstr>
      <vt:lpstr>Example of the algorithm in 1-d</vt:lpstr>
      <vt:lpstr>Example of the algorithm in 1-d</vt:lpstr>
      <vt:lpstr>Example of the algorithm in 1-d</vt:lpstr>
      <vt:lpstr>Example of the algorithm in 1-d</vt:lpstr>
      <vt:lpstr>Notes </vt:lpstr>
      <vt:lpstr>Notes </vt:lpstr>
      <vt:lpstr>Modern data analysis </vt:lpstr>
      <vt:lpstr>Privacy </vt:lpstr>
      <vt:lpstr>PP algorithm security </vt:lpstr>
      <vt:lpstr>Privacy concerns </vt:lpstr>
      <vt:lpstr>Adversary models </vt:lpstr>
      <vt:lpstr>Honest but Curious </vt:lpstr>
      <vt:lpstr>Malicious Adversary  </vt:lpstr>
      <vt:lpstr>Adversary models </vt:lpstr>
      <vt:lpstr>Basic Cryptographic tools  </vt:lpstr>
      <vt:lpstr>Basic Cryptographic tools  </vt:lpstr>
      <vt:lpstr>Basic Cryptographic tools  </vt:lpstr>
      <vt:lpstr>Basic Cryptographic tools  </vt:lpstr>
      <vt:lpstr>Basic Cryptographic tools  </vt:lpstr>
      <vt:lpstr>Basic Cryptographic tools  </vt:lpstr>
      <vt:lpstr>Basic Cryptographic tools  </vt:lpstr>
      <vt:lpstr>Basic Cryptographic tools  </vt:lpstr>
      <vt:lpstr>Basic Cryptographic tools  </vt:lpstr>
      <vt:lpstr>Basic Cryptographic tools  </vt:lpstr>
      <vt:lpstr>Methods used on federated algorithms and collaborative learning modules</vt:lpstr>
      <vt:lpstr>Federated EM algorithm ON GMM</vt:lpstr>
      <vt:lpstr>Intermediate m-step</vt:lpstr>
      <vt:lpstr>Intermediate m-step</vt:lpstr>
      <vt:lpstr>M-step</vt:lpstr>
      <vt:lpstr>M-step</vt:lpstr>
      <vt:lpstr>M-step</vt:lpstr>
      <vt:lpstr>Our approach</vt:lpstr>
      <vt:lpstr>CKKS (Cheon-Kim-Kim-Song)</vt:lpstr>
      <vt:lpstr>CKKS (Cheon-Kim-Kim-Song)</vt:lpstr>
      <vt:lpstr>CKKS (Cheon-Kim-Kim-Song)</vt:lpstr>
      <vt:lpstr>CKKS (Cheon-Kim-Kim-Song)</vt:lpstr>
      <vt:lpstr>CKKS (Cheon-Kim-Kim-Song)</vt:lpstr>
      <vt:lpstr>Encryption</vt:lpstr>
      <vt:lpstr>Encryption</vt:lpstr>
      <vt:lpstr>Our proposal</vt:lpstr>
      <vt:lpstr>Our proposal</vt:lpstr>
      <vt:lpstr>Brief explanation</vt:lpstr>
      <vt:lpstr>initialization</vt:lpstr>
      <vt:lpstr>Privacy</vt:lpstr>
      <vt:lpstr>Privacy</vt:lpstr>
      <vt:lpstr>Correctness of the output</vt:lpstr>
      <vt:lpstr>Correctness of the output</vt:lpstr>
      <vt:lpstr>FEM VS PPEM ON Parkinson’s Data </vt:lpstr>
      <vt:lpstr>Correctness of the output</vt:lpstr>
      <vt:lpstr>Feature enhancements</vt:lpstr>
      <vt:lpstr>Conclusions </vt:lpstr>
      <vt:lpstr>references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Algorithmic Game Theory</dc:title>
  <dc:creator>Reham Khamaisy</dc:creator>
  <cp:lastModifiedBy>עבד אלרחמן אאבו חוסין</cp:lastModifiedBy>
  <cp:revision>95</cp:revision>
  <dcterms:created xsi:type="dcterms:W3CDTF">2022-03-19T14:40:05Z</dcterms:created>
  <dcterms:modified xsi:type="dcterms:W3CDTF">2023-09-26T11:30:50Z</dcterms:modified>
</cp:coreProperties>
</file>